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261" r:id="rId2"/>
    <p:sldId id="266" r:id="rId3"/>
    <p:sldId id="267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68" r:id="rId12"/>
    <p:sldId id="277" r:id="rId13"/>
    <p:sldId id="279" r:id="rId14"/>
    <p:sldId id="302" r:id="rId15"/>
    <p:sldId id="313" r:id="rId16"/>
    <p:sldId id="280" r:id="rId17"/>
    <p:sldId id="286" r:id="rId18"/>
    <p:sldId id="306" r:id="rId19"/>
    <p:sldId id="309" r:id="rId20"/>
    <p:sldId id="307" r:id="rId21"/>
    <p:sldId id="308" r:id="rId22"/>
    <p:sldId id="310" r:id="rId23"/>
    <p:sldId id="311" r:id="rId24"/>
    <p:sldId id="376" r:id="rId25"/>
    <p:sldId id="377" r:id="rId26"/>
    <p:sldId id="365" r:id="rId27"/>
    <p:sldId id="325" r:id="rId28"/>
    <p:sldId id="289" r:id="rId29"/>
    <p:sldId id="312" r:id="rId30"/>
    <p:sldId id="318" r:id="rId31"/>
    <p:sldId id="319" r:id="rId32"/>
    <p:sldId id="320" r:id="rId33"/>
    <p:sldId id="292" r:id="rId34"/>
    <p:sldId id="321" r:id="rId35"/>
    <p:sldId id="322" r:id="rId36"/>
    <p:sldId id="323" r:id="rId37"/>
    <p:sldId id="264" r:id="rId38"/>
    <p:sldId id="265" r:id="rId39"/>
    <p:sldId id="362" r:id="rId40"/>
    <p:sldId id="363" r:id="rId41"/>
    <p:sldId id="364" r:id="rId42"/>
    <p:sldId id="374" r:id="rId43"/>
    <p:sldId id="375" r:id="rId44"/>
    <p:sldId id="366" r:id="rId45"/>
    <p:sldId id="367" r:id="rId46"/>
    <p:sldId id="329" r:id="rId47"/>
    <p:sldId id="326" r:id="rId48"/>
    <p:sldId id="278" r:id="rId49"/>
    <p:sldId id="330" r:id="rId50"/>
    <p:sldId id="331" r:id="rId51"/>
    <p:sldId id="336" r:id="rId52"/>
    <p:sldId id="369" r:id="rId53"/>
    <p:sldId id="370" r:id="rId54"/>
    <p:sldId id="371" r:id="rId55"/>
    <p:sldId id="372" r:id="rId56"/>
    <p:sldId id="373" r:id="rId57"/>
    <p:sldId id="332" r:id="rId58"/>
    <p:sldId id="333" r:id="rId59"/>
    <p:sldId id="334" r:id="rId60"/>
    <p:sldId id="335" r:id="rId61"/>
    <p:sldId id="359" r:id="rId62"/>
    <p:sldId id="360" r:id="rId63"/>
    <p:sldId id="342" r:id="rId64"/>
    <p:sldId id="341" r:id="rId65"/>
    <p:sldId id="343" r:id="rId66"/>
    <p:sldId id="344" r:id="rId67"/>
    <p:sldId id="345" r:id="rId68"/>
    <p:sldId id="347" r:id="rId69"/>
    <p:sldId id="350" r:id="rId70"/>
    <p:sldId id="351" r:id="rId71"/>
    <p:sldId id="348" r:id="rId72"/>
    <p:sldId id="355" r:id="rId73"/>
    <p:sldId id="356" r:id="rId74"/>
    <p:sldId id="358" r:id="rId75"/>
    <p:sldId id="354" r:id="rId76"/>
    <p:sldId id="357" r:id="rId77"/>
    <p:sldId id="317" r:id="rId78"/>
    <p:sldId id="298" r:id="rId79"/>
    <p:sldId id="290" r:id="rId80"/>
    <p:sldId id="315" r:id="rId81"/>
    <p:sldId id="301" r:id="rId82"/>
    <p:sldId id="361" r:id="rId83"/>
  </p:sldIdLst>
  <p:sldSz cx="12192000" cy="6858000"/>
  <p:notesSz cx="6858000" cy="987266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voje Budin" initials="H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95A"/>
    <a:srgbClr val="00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3"/>
    <p:restoredTop sz="94680"/>
  </p:normalViewPr>
  <p:slideViewPr>
    <p:cSldViewPr snapToGrid="0" snapToObjects="1">
      <p:cViewPr varScale="1">
        <p:scale>
          <a:sx n="77" d="100"/>
          <a:sy n="77" d="100"/>
        </p:scale>
        <p:origin x="53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C9E4-2C3B-44EA-A2BF-25A95ED0CBD6}" type="datetimeFigureOut">
              <a:rPr lang="hr-HR" smtClean="0"/>
              <a:t>14.9.2018.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10324-ED13-4584-A581-8A01D094D6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11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0324-ED13-4584-A581-8A01D094D605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315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0324-ED13-4584-A581-8A01D094D605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256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Iznosi</a:t>
            </a:r>
            <a:r>
              <a:rPr lang="hr-HR" baseline="0" dirty="0"/>
              <a:t> se odnose na 35 godine staža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0324-ED13-4584-A581-8A01D094D605}" type="slidenum">
              <a:rPr lang="hr-HR" smtClean="0"/>
              <a:t>30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341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Iznosi</a:t>
            </a:r>
            <a:r>
              <a:rPr lang="hr-HR" baseline="0" dirty="0"/>
              <a:t> se odnose na 35 godine staža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0324-ED13-4584-A581-8A01D094D605}" type="slidenum">
              <a:rPr lang="hr-HR" smtClean="0"/>
              <a:t>31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864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0324-ED13-4584-A581-8A01D094D605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10324-ED13-4584-A581-8A01D094D605}" type="slidenum">
              <a:rPr lang="hr-HR" smtClean="0"/>
              <a:t>80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179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BDBD3-35AE-174E-95E7-32D5D5471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2492DD-1DC0-4C43-9B77-0BB25E211F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B3A8B-6194-8B4C-BF06-928DFB0A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67FB-2F41-164D-A6CB-88F0FD6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E877-A070-B54D-A86E-89CFE8D3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2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E13A-2248-6347-9616-7963597A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D6E7C-9AFD-B44A-B049-99C07AF8B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50AA4-4CDF-8647-8368-B55C9BF4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036B6-B30E-2240-8C73-30E05CD7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94BB3-52AB-7645-94E0-A47ABA9A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692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5F568-2ECE-B648-9402-985619BC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04D55C-5D2F-274B-9892-4EDFD2093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50AF3-AFE9-0A4C-A146-E3EAC9A9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D1B29-00A6-BF49-AC64-C0AC3160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5DCA-7439-1646-A4C5-E79DF819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333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44C45-B89B-C942-A17B-2265774D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226"/>
          </a:xfrm>
        </p:spPr>
        <p:txBody>
          <a:bodyPr>
            <a:normAutofit/>
          </a:bodyPr>
          <a:lstStyle>
            <a:lvl1pPr>
              <a:defRPr sz="3200" b="0" i="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hr-HR" noProof="0" dirty="0" err="1"/>
              <a:t>edit</a:t>
            </a:r>
            <a:r>
              <a:rPr lang="en-US" dirty="0"/>
              <a:t>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8C525-0ECF-B24C-B128-C5AD1F095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4640394"/>
          </a:xfrm>
          <a:noFill/>
        </p:spPr>
        <p:txBody>
          <a:bodyPr/>
          <a:lstStyle>
            <a:lvl1pPr>
              <a:lnSpc>
                <a:spcPct val="120000"/>
              </a:lnSpc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1pPr>
            <a:lvl2pPr>
              <a:lnSpc>
                <a:spcPct val="120000"/>
              </a:lnSpc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2pPr>
            <a:lvl3pPr>
              <a:lnSpc>
                <a:spcPct val="120000"/>
              </a:lnSpc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3pPr>
            <a:lvl4pPr>
              <a:lnSpc>
                <a:spcPct val="120000"/>
              </a:lnSpc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4pPr>
            <a:lvl5pPr>
              <a:lnSpc>
                <a:spcPct val="120000"/>
              </a:lnSpc>
              <a:defRPr b="0" i="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hr-HR" noProof="0" dirty="0" err="1"/>
              <a:t>Edit</a:t>
            </a:r>
            <a:r>
              <a:rPr lang="hr-HR" noProof="0" dirty="0"/>
              <a:t> Master </a:t>
            </a:r>
            <a:r>
              <a:rPr lang="hr-HR" noProof="0" dirty="0" err="1"/>
              <a:t>text</a:t>
            </a:r>
            <a:r>
              <a:rPr lang="hr-HR" noProof="0" dirty="0"/>
              <a:t> </a:t>
            </a:r>
            <a:r>
              <a:rPr lang="hr-HR" noProof="0" dirty="0" err="1"/>
              <a:t>styles</a:t>
            </a:r>
            <a:endParaRPr lang="hr-HR" noProof="0" dirty="0"/>
          </a:p>
          <a:p>
            <a:pPr lvl="1"/>
            <a:r>
              <a:rPr lang="hr-HR" noProof="0" dirty="0" err="1"/>
              <a:t>Second</a:t>
            </a:r>
            <a:r>
              <a:rPr lang="hr-HR" noProof="0" dirty="0"/>
              <a:t> </a:t>
            </a:r>
            <a:r>
              <a:rPr lang="hr-HR" noProof="0" dirty="0" err="1"/>
              <a:t>level</a:t>
            </a:r>
            <a:endParaRPr lang="hr-HR" noProof="0" dirty="0"/>
          </a:p>
          <a:p>
            <a:pPr lvl="2"/>
            <a:r>
              <a:rPr lang="hr-HR" noProof="0" dirty="0"/>
              <a:t>Third </a:t>
            </a:r>
            <a:r>
              <a:rPr lang="hr-HR" noProof="0" dirty="0" err="1"/>
              <a:t>level</a:t>
            </a:r>
            <a:endParaRPr lang="hr-HR" noProof="0" dirty="0"/>
          </a:p>
          <a:p>
            <a:pPr lvl="3"/>
            <a:r>
              <a:rPr lang="hr-HR" noProof="0" dirty="0" err="1"/>
              <a:t>Fourth</a:t>
            </a:r>
            <a:r>
              <a:rPr lang="hr-HR" noProof="0" dirty="0"/>
              <a:t> </a:t>
            </a:r>
            <a:r>
              <a:rPr lang="hr-HR" noProof="0" dirty="0" err="1"/>
              <a:t>level</a:t>
            </a:r>
            <a:endParaRPr lang="hr-HR" noProof="0" dirty="0"/>
          </a:p>
          <a:p>
            <a:pPr lvl="4"/>
            <a:r>
              <a:rPr lang="hr-HR" noProof="0" dirty="0"/>
              <a:t>Fifth </a:t>
            </a:r>
            <a:r>
              <a:rPr lang="hr-HR" noProof="0" dirty="0" err="1"/>
              <a:t>level</a:t>
            </a:r>
            <a:endParaRPr lang="hr-HR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6A545-EF04-D747-AD5D-8B6C2B16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478E7C-F70A-164F-B030-3A3D39354A26}" type="datetimeFigureOut">
              <a:rPr lang="hr-HR"/>
              <a:pPr/>
              <a:t>14.9.2018.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079E2-5B44-464D-A16A-169129C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A2942-E26E-A84B-816F-673395B0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2C89E7-8FE0-7941-AD02-FAC3D2B9E479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147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D6174-43CE-9E4C-95D9-399609C0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F992E-366B-E64E-AF2A-93D05A670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4D01F-47EC-294E-BB05-4810F4F3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478E7C-F70A-164F-B030-3A3D39354A26}" type="datetimeFigureOut">
              <a:rPr lang="sr-Latn-RS"/>
              <a:pPr/>
              <a:t>14.9.2018.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4314-E325-6D49-BCAD-8E2809A79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D8AD4-D717-914C-B7D6-D8C1A10C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2C89E7-8FE0-7941-AD02-FAC3D2B9E479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301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3EF36-7C80-E645-BA04-C6C038B6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DEEE-1B80-E94F-8A8C-AEA1D6BC4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8A5BF-50F9-C440-B40F-E7C3AF995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EE6C2-31E4-284A-9121-E10E4BEE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BDF56-8C8A-8242-A3F9-46792BE12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154D4-BFEA-054B-95B1-3FCEB25B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47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33782-10EC-DB4A-BC6C-9B441171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67CC9-29C6-094D-BFD5-19BD112B3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EA049-7D5F-E84F-88BD-11AB28066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E1B909-F7D0-B744-832F-D3A6FF157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EEE5F1-F9CE-274C-890B-E7D7070F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A146C-5EE5-BB4D-A53F-9FB71C00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C28F2C-B07E-9F43-BA36-1C1FB255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E83EB-5E81-7944-9A6C-BC4F185F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604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84B48-4782-CD49-B021-6867A3D5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94406-56D8-C348-BF9B-CDD8E7B86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77856-12B5-B04E-880A-15728851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E8E21-A114-9846-BD0A-BAAD3DCB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952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E3B31-6B9F-664C-BD0F-4F07BB7D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50398A-E630-684E-B8AC-3DBCC96B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6A8AF8-DBB5-6749-8992-030AE0BB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77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74E1-054F-5949-9396-C5CD49D4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C3E4E-26CB-0043-8837-30BC0C51A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FB854-0D77-9246-BA83-F0ACEFED31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C40C5-8C45-E245-855D-7818C523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E7A27-5C6D-0D41-885A-7E41A573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F3F45-7626-DB4E-AC61-22B0049D2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27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F085-EB8D-C24E-81F1-EB6E4266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2CD085-143C-BE40-9328-440D02522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A5DA85-1B6D-FE44-9BCD-CEB96587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5E8A6-B300-024F-8BCD-5DF69A44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CE583-EE3A-4D4B-92F5-2C52598A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D1AB1-A102-EF48-9A2B-AFE9F596E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751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62AE96-2653-AC4C-BCCF-6E7B0662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7D5C3-4BB5-1747-8E97-EAEB6B95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64BC8-9470-C34D-A99E-02C7AC77B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78E7C-F70A-164F-B030-3A3D39354A26}" type="datetimeFigureOut">
              <a:t>14.9.2018.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88387-6F4D-054B-94C7-110E7ACCF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20A36-C4AA-DB48-A77B-BB05AA9D6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89E7-8FE0-7941-AD02-FAC3D2B9E479}" type="slidenum"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79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Fira Sans Medium" panose="020B0503050000020004" pitchFamily="34" charset="0"/>
          <a:ea typeface="Fira Sans Medium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3.svg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F46C-165A-FA43-AA15-169B300F0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38938"/>
            <a:ext cx="12192000" cy="1604161"/>
          </a:xfrm>
        </p:spPr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  <a:ea typeface="Fira Sans" panose="020B0503050000020004" pitchFamily="34" charset="0"/>
              </a:rPr>
              <a:t>Cjelovita mirovinska reforma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10B7D0-6720-4B6B-8445-88CF2135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462" y="496931"/>
            <a:ext cx="2553075" cy="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50F5013-EBBD-4689-BF1C-F63175422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D07F3-3E4A-4B41-B9D8-F9CC77AF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A8A6F3-2724-4F5D-84B4-B246A951DFF6}"/>
              </a:ext>
            </a:extLst>
          </p:cNvPr>
          <p:cNvSpPr txBox="1"/>
          <p:nvPr/>
        </p:nvSpPr>
        <p:spPr>
          <a:xfrm>
            <a:off x="0" y="57672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Udio prosječne mirovine u prosječnoj plaći,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bez međunarodnih ugovora u Hrvatskoj je 41,86%, a u EU iznosi 58%.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BA6702-F944-4F82-9A77-5644B098C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Trenutno stanje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7816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102AFD-824D-FE42-8A74-00698BC1CC94}"/>
              </a:ext>
            </a:extLst>
          </p:cNvPr>
          <p:cNvSpPr txBox="1"/>
          <p:nvPr/>
        </p:nvSpPr>
        <p:spPr>
          <a:xfrm>
            <a:off x="838200" y="2344616"/>
            <a:ext cx="10258887" cy="28604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96000" rtlCol="0" anchor="ctr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hr-HR" sz="4000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Osiguranje dugoročne održivosti mirovinskoga sustava i primjerenosti mirovina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B95481-5D69-457F-BAD1-D605234D9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F2FBEB-D90F-4DAB-917D-E1356BC6CFE9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Glavni cilj reforme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496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AEC1-55AA-294D-8B31-756AB177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24" y="1178351"/>
            <a:ext cx="10201470" cy="470729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2400" dirty="0">
              <a:latin typeface="Fira Sans Medium" panose="020B0503050000020004" pitchFamily="34" charset="0"/>
              <a:ea typeface="Fira Sans Medium" panose="020B0503050000020004" pitchFamily="34" charset="0"/>
            </a:endParaRPr>
          </a:p>
          <a:p>
            <a:pPr lvl="1"/>
            <a:r>
              <a:rPr lang="hr-HR" dirty="0"/>
              <a:t>Duži ostanak u svijetu rada – unaprjeđenje sustava generacijske solidarnosti</a:t>
            </a:r>
          </a:p>
          <a:p>
            <a:pPr lvl="1"/>
            <a:r>
              <a:rPr lang="hr-HR" dirty="0"/>
              <a:t>Proširenje kruga umirovljenika koji mogu raditi i primati mirovinu </a:t>
            </a:r>
          </a:p>
          <a:p>
            <a:pPr lvl="1"/>
            <a:r>
              <a:rPr lang="hr-HR" dirty="0"/>
              <a:t>Rješavanje pitanja nižih mirovina iz oba obvezna stupa i pitanje dodatka na mirovinu od 27% </a:t>
            </a:r>
          </a:p>
          <a:p>
            <a:pPr lvl="1"/>
            <a:r>
              <a:rPr lang="hr-HR" dirty="0"/>
              <a:t>Ubrzavanje izjednačavanja uvjeta za starosnu i prijevremenu starosnu mirovinu za žene i muškarce</a:t>
            </a:r>
          </a:p>
          <a:p>
            <a:pPr lvl="1"/>
            <a:r>
              <a:rPr lang="hr-HR" dirty="0"/>
              <a:t>Prilagodba tzv. beneficiranog staža tehnologijama i uvjetima rada 21. stoljeća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01B0A-3A50-444E-ACDB-FE615B9E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39D991-32A9-460D-81CC-158ECE0B93F4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Što predlažemo kroz mirovinsku reformu?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0743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C78572-7869-4F94-97BA-A131A9FA6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1724BC-15E7-4E15-B021-2A40F067DD57}"/>
              </a:ext>
            </a:extLst>
          </p:cNvPr>
          <p:cNvSpPr txBox="1"/>
          <p:nvPr/>
        </p:nvSpPr>
        <p:spPr>
          <a:xfrm>
            <a:off x="0" y="576722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Prema demografskim projekcijama za 2030. udio osoba starih 65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i više godina činit će 25% od sveukupnog stanovništva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B1D46-973B-45E2-BC1F-9AFE5E628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C579CB2-EE4D-4F8A-8C65-6863B76C4572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Usporedba s EU: Projekcije </a:t>
            </a:r>
            <a:r>
              <a:rPr lang="hr-HR" b="1" dirty="0" err="1"/>
              <a:t>Eurostata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900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B596A0-7275-4332-BC5B-4F0CB8716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C34ADD-1CFD-4997-8417-05F9A3051861}"/>
              </a:ext>
            </a:extLst>
          </p:cNvPr>
          <p:cNvSpPr txBox="1">
            <a:spLocks/>
          </p:cNvSpPr>
          <p:nvPr/>
        </p:nvSpPr>
        <p:spPr>
          <a:xfrm>
            <a:off x="330200" y="608192"/>
            <a:ext cx="11169294" cy="275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Zakonska dob za odlazak u starosnu</a:t>
            </a:r>
          </a:p>
          <a:p>
            <a:r>
              <a:rPr lang="hr-HR" b="1" dirty="0"/>
              <a:t>i prijevremenu starosnu mirovinu u EU 2030.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D3E28-8564-47E1-8285-6DCDE2941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35" y="320171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2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3522F6-AEB0-6641-80CD-963B7A21A9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176679"/>
              </p:ext>
            </p:extLst>
          </p:nvPr>
        </p:nvGraphicFramePr>
        <p:xfrm>
          <a:off x="838200" y="1536700"/>
          <a:ext cx="10515600" cy="400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4644">
                  <a:extLst>
                    <a:ext uri="{9D8B030D-6E8A-4147-A177-3AD203B41FA5}">
                      <a16:colId xmlns:a16="http://schemas.microsoft.com/office/drawing/2014/main" val="3982968829"/>
                    </a:ext>
                  </a:extLst>
                </a:gridCol>
                <a:gridCol w="3270956">
                  <a:extLst>
                    <a:ext uri="{9D8B030D-6E8A-4147-A177-3AD203B41FA5}">
                      <a16:colId xmlns:a16="http://schemas.microsoft.com/office/drawing/2014/main" val="238171283"/>
                    </a:ext>
                  </a:extLst>
                </a:gridCol>
              </a:tblGrid>
              <a:tr h="800100">
                <a:tc gridSpan="2"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Osnovni pokazatelji 2017.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9474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solidFill>
                            <a:srgbClr val="1F295A"/>
                          </a:solidFill>
                        </a:rPr>
                        <a:t>Rashodi mirovinskog osiguranja</a:t>
                      </a:r>
                    </a:p>
                  </a:txBody>
                  <a:tcPr marL="50399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>
                          <a:solidFill>
                            <a:srgbClr val="00A3E0"/>
                          </a:solidFill>
                        </a:rPr>
                        <a:t>38,07 mlrd. kn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72603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solidFill>
                            <a:srgbClr val="1F295A"/>
                          </a:solidFill>
                        </a:rPr>
                        <a:t>Prihodi od doprinosa*</a:t>
                      </a:r>
                    </a:p>
                  </a:txBody>
                  <a:tcPr marL="50399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00A3E0"/>
                          </a:solidFill>
                        </a:rPr>
                        <a:t>21,23 </a:t>
                      </a:r>
                      <a:r>
                        <a:rPr lang="hr-HR" sz="2000" b="1" dirty="0" err="1">
                          <a:solidFill>
                            <a:srgbClr val="00A3E0"/>
                          </a:solidFill>
                        </a:rPr>
                        <a:t>mlrd</a:t>
                      </a:r>
                      <a:r>
                        <a:rPr lang="hr-HR" sz="2000" b="1" dirty="0">
                          <a:solidFill>
                            <a:srgbClr val="00A3E0"/>
                          </a:solidFill>
                        </a:rPr>
                        <a:t>. kn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85534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solidFill>
                            <a:srgbClr val="1F295A"/>
                          </a:solidFill>
                        </a:rPr>
                        <a:t>Udio mirovinskih izdataka u BDP-u za 2017. </a:t>
                      </a:r>
                    </a:p>
                    <a:p>
                      <a:pPr algn="l"/>
                      <a:r>
                        <a:rPr lang="hr-HR" sz="2000" b="1" dirty="0">
                          <a:solidFill>
                            <a:srgbClr val="1F295A"/>
                          </a:solidFill>
                        </a:rPr>
                        <a:t>Udio mirovinskih izdataka u BDP-u (EU)</a:t>
                      </a:r>
                    </a:p>
                  </a:txBody>
                  <a:tcPr marL="50399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00A3E0"/>
                          </a:solidFill>
                        </a:rPr>
                        <a:t>10,5%</a:t>
                      </a:r>
                    </a:p>
                    <a:p>
                      <a:pPr algn="ctr"/>
                      <a:r>
                        <a:rPr lang="hr-HR" sz="2000" b="1" dirty="0">
                          <a:solidFill>
                            <a:srgbClr val="00A3E0"/>
                          </a:solidFill>
                        </a:rPr>
                        <a:t>11%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974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/>
                      <a:r>
                        <a:rPr lang="hr-HR" sz="2000" b="1" dirty="0">
                          <a:solidFill>
                            <a:srgbClr val="1F295A"/>
                          </a:solidFill>
                        </a:rPr>
                        <a:t>Predviđeni rashodi za 2018.</a:t>
                      </a:r>
                    </a:p>
                  </a:txBody>
                  <a:tcPr marL="503999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b="1" dirty="0">
                          <a:solidFill>
                            <a:srgbClr val="00A3E0"/>
                          </a:solidFill>
                        </a:rPr>
                        <a:t>38,9 </a:t>
                      </a:r>
                      <a:r>
                        <a:rPr lang="hr-HR" sz="2000" b="1" dirty="0" err="1">
                          <a:solidFill>
                            <a:srgbClr val="00A3E0"/>
                          </a:solidFill>
                        </a:rPr>
                        <a:t>mlrd</a:t>
                      </a:r>
                      <a:r>
                        <a:rPr lang="hr-HR" sz="2000" b="1" dirty="0">
                          <a:solidFill>
                            <a:srgbClr val="00A3E0"/>
                          </a:solidFill>
                        </a:rPr>
                        <a:t>. kn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72800"/>
                  </a:ext>
                </a:extLst>
              </a:tr>
            </a:tbl>
          </a:graphicData>
        </a:graphic>
      </p:graphicFrame>
      <p:sp>
        <p:nvSpPr>
          <p:cNvPr id="5" name="TekstniOkvir 7">
            <a:extLst>
              <a:ext uri="{FF2B5EF4-FFF2-40B4-BE49-F238E27FC236}">
                <a16:creationId xmlns:a16="http://schemas.microsoft.com/office/drawing/2014/main" id="{40502ED8-7FE1-0E48-827A-6AEA7F6EA64E}"/>
              </a:ext>
            </a:extLst>
          </p:cNvPr>
          <p:cNvSpPr txBox="1"/>
          <p:nvPr/>
        </p:nvSpPr>
        <p:spPr>
          <a:xfrm>
            <a:off x="697005" y="5913321"/>
            <a:ext cx="848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+mj-lt"/>
                <a:ea typeface="Fira Sans Light" panose="020B0403050000020004" pitchFamily="34" charset="0"/>
              </a:rPr>
              <a:t>* pokriveno 56% rashoda iz doprinosa, 44% financirano iz državnog proračuna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F17A96-6FF7-47A5-B1E1-96017DCB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Trenutno stanje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C4DB-9FD7-924E-BB13-48A786A29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Prijedlog cjelovite mirovinske reforme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EF998-BAD9-4972-BBAD-35CC5EED4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2" y="496931"/>
            <a:ext cx="2553075" cy="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2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2C81-390A-4747-86F7-B594BC0D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" y="1521874"/>
            <a:ext cx="10515600" cy="4054678"/>
          </a:xfrm>
        </p:spPr>
        <p:txBody>
          <a:bodyPr>
            <a:normAutofit/>
          </a:bodyPr>
          <a:lstStyle/>
          <a:p>
            <a:r>
              <a:rPr lang="hr-HR" sz="2000" dirty="0"/>
              <a:t>proširenje kruga umirovljenika koji mogu raditi i primati mirovinu</a:t>
            </a:r>
          </a:p>
          <a:p>
            <a:r>
              <a:rPr lang="hr-HR" sz="2000" dirty="0"/>
              <a:t>poticanje na dulji ostanak u svijetu rada </a:t>
            </a:r>
          </a:p>
          <a:p>
            <a:r>
              <a:rPr lang="hr-HR" sz="2000" dirty="0"/>
              <a:t>rješavanje pitanja nižih mirovina iz oba mirovinska stupa i dodatka na mirovinu od 27 %</a:t>
            </a:r>
          </a:p>
          <a:p>
            <a:r>
              <a:rPr lang="hr-HR" sz="2000" dirty="0"/>
              <a:t>ubrzavanje izjednačavanja uvjeta za starosnu i prijevremenu starosnu mirovinu za žene i muškarce</a:t>
            </a:r>
          </a:p>
          <a:p>
            <a:r>
              <a:rPr lang="hr-HR" sz="2000" dirty="0"/>
              <a:t>destimuliranje prijevremenog umirovljenja</a:t>
            </a:r>
          </a:p>
          <a:p>
            <a:r>
              <a:rPr lang="hr-HR" sz="2000" dirty="0"/>
              <a:t>osuvremenjivanje sustava staža osiguranja s povećanim trajanjem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49E7CC-BD45-40A4-897C-B1FB3E628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1D3B3E-5C48-45B1-9713-A6BC210B3D7D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Unaprjeđenje sustava generacijske solidarnosti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5976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D5893-D4A3-FE4A-994F-785BCE826FA9}"/>
              </a:ext>
            </a:extLst>
          </p:cNvPr>
          <p:cNvSpPr txBox="1">
            <a:spLocks/>
          </p:cNvSpPr>
          <p:nvPr/>
        </p:nvSpPr>
        <p:spPr>
          <a:xfrm>
            <a:off x="1449269" y="2037743"/>
            <a:ext cx="3746500" cy="340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hr-HR" sz="1700" b="1" dirty="0">
                <a:latin typeface="+mn-lt"/>
              </a:rPr>
              <a:t>Važeći zakon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latin typeface="+mn-lt"/>
              </a:rPr>
              <a:t>prijelazno razdoblje za žene od 2014. - povećanje dobi  za 3 mj. godišnje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latin typeface="+mn-lt"/>
              </a:rPr>
              <a:t>od 2030. Ž i M </a:t>
            </a:r>
            <a:r>
              <a:rPr lang="hr-HR" sz="1700" dirty="0">
                <a:latin typeface="+mn-lt"/>
                <a:sym typeface="Wingdings" panose="05000000000000000000" pitchFamily="2" charset="2"/>
              </a:rPr>
              <a:t>65 godina života +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700" dirty="0">
                <a:latin typeface="+mn-lt"/>
                <a:sym typeface="Wingdings" panose="05000000000000000000" pitchFamily="2" charset="2"/>
              </a:rPr>
              <a:t>    15 godina mirovinskog staža</a:t>
            </a:r>
            <a:endParaRPr lang="hr-HR" sz="1700" dirty="0">
              <a:latin typeface="+mn-lt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latin typeface="+mn-lt"/>
              </a:rPr>
              <a:t>prijelazno razdoblje od 2031. za Ž i M - podizanje dobi </a:t>
            </a:r>
            <a:r>
              <a:rPr lang="hr-HR" sz="1700" dirty="0">
                <a:latin typeface="+mn-lt"/>
                <a:sym typeface="Wingdings" panose="05000000000000000000" pitchFamily="2" charset="2"/>
              </a:rPr>
              <a:t>za 3 mj. </a:t>
            </a:r>
            <a:r>
              <a:rPr lang="hr-HR" sz="1700">
                <a:latin typeface="+mn-lt"/>
                <a:sym typeface="Wingdings" panose="05000000000000000000" pitchFamily="2" charset="2"/>
              </a:rPr>
              <a:t>godišnje</a:t>
            </a:r>
            <a:endParaRPr lang="hr-HR" sz="1700" dirty="0">
              <a:latin typeface="+mn-lt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latin typeface="+mn-lt"/>
                <a:sym typeface="Wingdings" panose="05000000000000000000" pitchFamily="2" charset="2"/>
              </a:rPr>
              <a:t> </a:t>
            </a:r>
            <a:r>
              <a:rPr lang="hr-HR" sz="1700" b="1" dirty="0">
                <a:latin typeface="+mn-lt"/>
                <a:sym typeface="Wingdings" panose="05000000000000000000" pitchFamily="2" charset="2"/>
              </a:rPr>
              <a:t>od 2038. - </a:t>
            </a:r>
            <a:r>
              <a:rPr lang="hr-HR" sz="1700" b="1" dirty="0">
                <a:latin typeface="+mn-lt"/>
              </a:rPr>
              <a:t>67 godina života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1917699C-FE10-204D-8180-B2ABD2662926}"/>
              </a:ext>
            </a:extLst>
          </p:cNvPr>
          <p:cNvSpPr/>
          <p:nvPr/>
        </p:nvSpPr>
        <p:spPr>
          <a:xfrm>
            <a:off x="5678121" y="3333580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9CC113-DC40-444A-A018-4A9CA17AE59E}"/>
              </a:ext>
            </a:extLst>
          </p:cNvPr>
          <p:cNvSpPr/>
          <p:nvPr/>
        </p:nvSpPr>
        <p:spPr>
          <a:xfrm>
            <a:off x="6561019" y="1627479"/>
            <a:ext cx="4301678" cy="4023414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D6182551-997F-0C4C-96DC-6F4AD32F179C}"/>
              </a:ext>
            </a:extLst>
          </p:cNvPr>
          <p:cNvSpPr txBox="1">
            <a:spLocks/>
          </p:cNvSpPr>
          <p:nvPr/>
        </p:nvSpPr>
        <p:spPr>
          <a:xfrm>
            <a:off x="6905388" y="2074286"/>
            <a:ext cx="3745031" cy="34286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hr-HR" sz="1700" b="1" dirty="0">
                <a:solidFill>
                  <a:schemeClr val="bg1"/>
                </a:solidFill>
                <a:latin typeface="+mn-lt"/>
              </a:rPr>
              <a:t>Novi zakon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prijelazno razdoblje za žene od 2019. - povećanje dobi za 4 mj. godišnje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od 2027. Ž i M 65 godina života +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17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    15 godina mirovinskog staža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prijelazno razdoblje od 2028. za Ž i M - podizanje dobi za 6 mj. godišnje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od 2031. - 67 godina života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1700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1700" b="1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700" b="1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700" b="1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sz="1700" b="1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endParaRPr lang="hr-HR" sz="1700" b="1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pPr marL="300038" lvl="1" indent="0">
              <a:buFont typeface="Arial" panose="020B0604020202020204" pitchFamily="34" charset="0"/>
              <a:buNone/>
            </a:pPr>
            <a:endParaRPr lang="hr-HR" sz="1700" b="1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85DA74-B8E8-4BC3-B485-A110212FE27A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Starosna mirovina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954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937940A-CFB6-44AA-B07E-EB2E4FB4EB2E}"/>
              </a:ext>
            </a:extLst>
          </p:cNvPr>
          <p:cNvSpPr/>
          <p:nvPr/>
        </p:nvSpPr>
        <p:spPr>
          <a:xfrm>
            <a:off x="6561019" y="1358900"/>
            <a:ext cx="4616966" cy="4216400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D5893-D4A3-FE4A-994F-785BCE826FA9}"/>
              </a:ext>
            </a:extLst>
          </p:cNvPr>
          <p:cNvSpPr txBox="1">
            <a:spLocks/>
          </p:cNvSpPr>
          <p:nvPr/>
        </p:nvSpPr>
        <p:spPr>
          <a:xfrm>
            <a:off x="838200" y="1823590"/>
            <a:ext cx="4044950" cy="352946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Važeći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Polazni faktor za određivanje starosne mirovine za osiguranika, koji prvi put stječe mirovinu nakon 65 g. i ima 35 g. mirovinskog staža povećava se za 0,15% po mjesecu za svaki mjesec nakon navršenih godina života za starosnu mirovinu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hr-HR" sz="1700" dirty="0">
              <a:latin typeface="+mn-lt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r-HR" sz="1700" dirty="0">
              <a:latin typeface="+mn-lt"/>
            </a:endParaRPr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D6182551-997F-0C4C-96DC-6F4AD32F179C}"/>
              </a:ext>
            </a:extLst>
          </p:cNvPr>
          <p:cNvSpPr txBox="1">
            <a:spLocks/>
          </p:cNvSpPr>
          <p:nvPr/>
        </p:nvSpPr>
        <p:spPr>
          <a:xfrm>
            <a:off x="6973769" y="1823590"/>
            <a:ext cx="4062531" cy="361201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solidFill>
                  <a:schemeClr val="bg1"/>
                </a:solidFill>
                <a:latin typeface="+mn-lt"/>
              </a:rPr>
              <a:t>Novi zakon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Polazni faktor za određivanje starosne mirovine za osiguranika, koji prvi put stječe mirovinu nakon 65 g. i ima 35 g. mirovinskog staža povećava se za 0,34% po mjesecu za svaki mjesec nakon navršenih godina života za starosnu mirovinu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  <a:ea typeface="Fira Sans Medium" panose="020B0503050000020004" pitchFamily="34" charset="0"/>
              </a:rPr>
              <a:t>4,08% po godini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700" dirty="0">
              <a:solidFill>
                <a:schemeClr val="bg1"/>
              </a:solidFill>
              <a:latin typeface="+mn-lt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78C4AB54-9BB0-438F-ABC4-A8D4759EEB01}"/>
              </a:ext>
            </a:extLst>
          </p:cNvPr>
          <p:cNvSpPr/>
          <p:nvPr/>
        </p:nvSpPr>
        <p:spPr>
          <a:xfrm>
            <a:off x="5386124" y="3210613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46DDDC1-B589-463D-A69C-563829E761FE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Povećanje starosnih mirovina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723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DA06-3969-2841-A9B5-2F2279F4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4159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Uvod 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102AFD-824D-FE42-8A74-00698BC1CC94}"/>
              </a:ext>
            </a:extLst>
          </p:cNvPr>
          <p:cNvSpPr txBox="1"/>
          <p:nvPr/>
        </p:nvSpPr>
        <p:spPr>
          <a:xfrm>
            <a:off x="549737" y="1599285"/>
            <a:ext cx="10783671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hr-HR" sz="2000" dirty="0">
                <a:solidFill>
                  <a:schemeClr val="bg1"/>
                </a:solidFill>
                <a:latin typeface="+mj-lt"/>
                <a:ea typeface="Fira Sans Book" panose="020B0503050000020004" pitchFamily="34" charset="0"/>
              </a:rPr>
              <a:t>Ministarstvo rada i mirovinskoga sustava u suradnji s Hrvatskim zavodom za mirovinsko osiguranje i REGOS-om napravilo je 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sveobuhvatnu analizu mirovinskog sustava,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Fira Sans Book" panose="020B0503050000020004" pitchFamily="34" charset="0"/>
              </a:rPr>
              <a:t> a paket mirovinskih zakona priprema se u suradnji s institucijama, akademskom zajednicom, socijalnim partnerima i zainteresiranom stručnom javnošću.</a:t>
            </a:r>
          </a:p>
          <a:p>
            <a:pPr lvl="0">
              <a:lnSpc>
                <a:spcPct val="120000"/>
              </a:lnSpc>
            </a:pPr>
            <a:endParaRPr lang="hr-HR" sz="2000" dirty="0">
              <a:solidFill>
                <a:schemeClr val="bg1"/>
              </a:solidFill>
              <a:latin typeface="+mj-lt"/>
              <a:ea typeface="Fira Sans Book" panose="020B05030500000200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hr-HR" sz="2000" dirty="0">
                <a:solidFill>
                  <a:schemeClr val="bg1"/>
                </a:solidFill>
                <a:latin typeface="+mj-lt"/>
                <a:ea typeface="Fira Sans Book" panose="020B0503050000020004" pitchFamily="34" charset="0"/>
              </a:rPr>
              <a:t>Nakon provedene javne rasprave koja će trajati 30 dana, mirovinska reforma će ići u redovnu saborsku proceduru, dakle dva čitanja, a stupit će na snagu 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1. siječnja 2019. 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Fira Sans Book" panose="020B0503050000020004" pitchFamily="34" charset="0"/>
              </a:rPr>
              <a:t>godine. Zakonske izmjene obuhvatit će 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sva tri mirovinska stupa </a:t>
            </a:r>
            <a:r>
              <a:rPr lang="hr-HR" sz="2000" dirty="0">
                <a:solidFill>
                  <a:schemeClr val="bg1"/>
                </a:solidFill>
                <a:latin typeface="+mj-lt"/>
                <a:ea typeface="Fira Sans Book" panose="020B0503050000020004" pitchFamily="34" charset="0"/>
              </a:rPr>
              <a:t>(izmjene: Zakon o mirovinskom osiguranju, Zakon o stažu osiguranja s povećanim trajanjem, Zakon o obveznim mirovinskim fondovima, Zakon o dobrovoljnim mirovinskim fondovima i Zakon o mirovinskim osiguravajućim društvima).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C7970F-B7A3-46C0-AE5B-2E49FB9C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6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72182D-1638-4976-BC64-0C130334E654}"/>
              </a:ext>
            </a:extLst>
          </p:cNvPr>
          <p:cNvSpPr/>
          <p:nvPr/>
        </p:nvSpPr>
        <p:spPr>
          <a:xfrm>
            <a:off x="6647247" y="1581150"/>
            <a:ext cx="4115396" cy="3790950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D5893-D4A3-FE4A-994F-785BCE826FA9}"/>
              </a:ext>
            </a:extLst>
          </p:cNvPr>
          <p:cNvSpPr txBox="1">
            <a:spLocks/>
          </p:cNvSpPr>
          <p:nvPr/>
        </p:nvSpPr>
        <p:spPr>
          <a:xfrm>
            <a:off x="1576082" y="1850906"/>
            <a:ext cx="3733800" cy="37180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Važeći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</a:pPr>
            <a:r>
              <a:rPr lang="hr-HR" sz="1700" dirty="0">
                <a:latin typeface="+mn-lt"/>
              </a:rPr>
              <a:t>prijelazno razdoblje za Ž od 2010. - povećanje dobi i mirovinskog staža za 3 mj. godišnje</a:t>
            </a:r>
          </a:p>
          <a:p>
            <a:pPr marL="256032" indent="-256032">
              <a:spcBef>
                <a:spcPts val="0"/>
              </a:spcBef>
            </a:pPr>
            <a:r>
              <a:rPr lang="hr-HR" sz="1700" dirty="0">
                <a:latin typeface="+mn-lt"/>
              </a:rPr>
              <a:t>od 2030. Ž i M 60 g. života + 35 g. mirovinskog staža</a:t>
            </a:r>
          </a:p>
          <a:p>
            <a:pPr marL="256032" indent="-256032">
              <a:spcBef>
                <a:spcPts val="0"/>
              </a:spcBef>
            </a:pPr>
            <a:r>
              <a:rPr lang="hr-HR" sz="1700" dirty="0">
                <a:latin typeface="+mn-lt"/>
              </a:rPr>
              <a:t>prijelazno razdoblje za Ž i M od 2031. - povećanje dobi za 3 mj. godišnje </a:t>
            </a:r>
          </a:p>
          <a:p>
            <a:pPr marL="256032" indent="-256032">
              <a:spcBef>
                <a:spcPts val="0"/>
              </a:spcBef>
            </a:pPr>
            <a:r>
              <a:rPr lang="hr-HR" sz="1700" b="1" dirty="0">
                <a:latin typeface="+mn-lt"/>
              </a:rPr>
              <a:t>od 2038.  -  62 g. života </a:t>
            </a:r>
            <a:endParaRPr lang="hr-HR" sz="1700" dirty="0">
              <a:latin typeface="+mn-lt"/>
            </a:endParaRPr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D6182551-997F-0C4C-96DC-6F4AD32F179C}"/>
              </a:ext>
            </a:extLst>
          </p:cNvPr>
          <p:cNvSpPr txBox="1">
            <a:spLocks/>
          </p:cNvSpPr>
          <p:nvPr/>
        </p:nvSpPr>
        <p:spPr>
          <a:xfrm>
            <a:off x="6878519" y="1850906"/>
            <a:ext cx="3700581" cy="333069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solidFill>
                  <a:schemeClr val="bg1"/>
                </a:solidFill>
                <a:latin typeface="+mn-lt"/>
              </a:rPr>
              <a:t>Novi zakon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prijelazno razdoblje za Ž od 2019. - povećanje dobi i mirovinskog staža za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    4 mj. godišnje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od 2027. Ž i M 60 g. života + 35 g. mirovinskog staža</a:t>
            </a:r>
            <a:endParaRPr lang="hr-HR" sz="1700" b="1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prijelazno razdoblje za Ž i M od 2028. - povećanje dobi za 6 mj. godišnje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b="1" dirty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od 2031.  -  62 g. života</a:t>
            </a:r>
            <a:endParaRPr lang="hr-HR" sz="1700" dirty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C5299F-69D9-4818-A004-589E3BB81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11" name="Right Arrow 5">
            <a:extLst>
              <a:ext uri="{FF2B5EF4-FFF2-40B4-BE49-F238E27FC236}">
                <a16:creationId xmlns:a16="http://schemas.microsoft.com/office/drawing/2014/main" id="{310D08B2-5569-4D48-AEFF-DB5CA29CAD29}"/>
              </a:ext>
            </a:extLst>
          </p:cNvPr>
          <p:cNvSpPr/>
          <p:nvPr/>
        </p:nvSpPr>
        <p:spPr>
          <a:xfrm>
            <a:off x="5733707" y="3210613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866C5C7-3D56-4E65-BFC3-39914235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Prijevremena starosna mirovina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7289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6DAD57-A382-4C07-922D-CB455F6C95A5}"/>
              </a:ext>
            </a:extLst>
          </p:cNvPr>
          <p:cNvSpPr/>
          <p:nvPr/>
        </p:nvSpPr>
        <p:spPr>
          <a:xfrm>
            <a:off x="6643569" y="2514599"/>
            <a:ext cx="4792782" cy="2266951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D5893-D4A3-FE4A-994F-785BCE826FA9}"/>
              </a:ext>
            </a:extLst>
          </p:cNvPr>
          <p:cNvSpPr txBox="1">
            <a:spLocks/>
          </p:cNvSpPr>
          <p:nvPr/>
        </p:nvSpPr>
        <p:spPr>
          <a:xfrm>
            <a:off x="920749" y="2746620"/>
            <a:ext cx="4600575" cy="19015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Važeći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umanjenje u rasponu od </a:t>
            </a:r>
            <a:r>
              <a:rPr lang="hr-HR" sz="1700" b="1" dirty="0">
                <a:latin typeface="+mn-lt"/>
              </a:rPr>
              <a:t>0,10% - 0,34% </a:t>
            </a:r>
            <a:r>
              <a:rPr lang="hr-HR" sz="1700" dirty="0">
                <a:latin typeface="+mn-lt"/>
              </a:rPr>
              <a:t>po mj. (40-35 g. mirovinskog staža) ovisno o godinama mirovinskog staža do maksimalno 20,4% za najviše 5 g. ranijeg odlaska u mirovinu</a:t>
            </a:r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D6182551-997F-0C4C-96DC-6F4AD32F179C}"/>
              </a:ext>
            </a:extLst>
          </p:cNvPr>
          <p:cNvSpPr txBox="1">
            <a:spLocks/>
          </p:cNvSpPr>
          <p:nvPr/>
        </p:nvSpPr>
        <p:spPr>
          <a:xfrm>
            <a:off x="6892688" y="2707380"/>
            <a:ext cx="4456231" cy="17820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solidFill>
                  <a:schemeClr val="bg1"/>
                </a:solidFill>
                <a:latin typeface="+mn-lt"/>
              </a:rPr>
              <a:t>Novi zakon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linearno umanjenje - 0,34% za svaki mjesec ranijeg umirovljenja, tj. 4,08% po godini do maksimalno 20,4% za najviše 5 g. ranijeg odlaska u mirovinu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CF2FBB-A2E1-409A-844E-E7B1DE11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id="{4B430F5D-D90A-4F4F-83AC-D1C20B3442E4}"/>
              </a:ext>
            </a:extLst>
          </p:cNvPr>
          <p:cNvSpPr/>
          <p:nvPr/>
        </p:nvSpPr>
        <p:spPr>
          <a:xfrm>
            <a:off x="5784732" y="3562350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807A05-53B5-484C-AFFB-B839EBFF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Prijevremena starosna mirovina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5577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908FE4-FD1F-4C3D-84CE-9BF3CFD8A557}"/>
              </a:ext>
            </a:extLst>
          </p:cNvPr>
          <p:cNvSpPr/>
          <p:nvPr/>
        </p:nvSpPr>
        <p:spPr>
          <a:xfrm>
            <a:off x="6521450" y="1701800"/>
            <a:ext cx="4127500" cy="3930650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D5893-D4A3-FE4A-994F-785BCE826FA9}"/>
              </a:ext>
            </a:extLst>
          </p:cNvPr>
          <p:cNvSpPr txBox="1">
            <a:spLocks/>
          </p:cNvSpPr>
          <p:nvPr/>
        </p:nvSpPr>
        <p:spPr>
          <a:xfrm>
            <a:off x="1631950" y="1925190"/>
            <a:ext cx="3765550" cy="35231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Važeći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60 g. života i 41 g. staža osiguranja (uključuje i staž osiguranja s povećanim trajanjem)</a:t>
            </a:r>
            <a:br>
              <a:rPr lang="hr-HR" sz="1700" dirty="0">
                <a:latin typeface="+mn-lt"/>
              </a:rPr>
            </a:b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bez „umanjenja”</a:t>
            </a:r>
            <a:br>
              <a:rPr lang="hr-HR" sz="1700" dirty="0">
                <a:latin typeface="+mn-lt"/>
              </a:rPr>
            </a:b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povećanje od 0,15% za svaki mjesec kasnijeg odlaska u mirovinu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hr-HR" sz="17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700" dirty="0">
              <a:latin typeface="+mn-lt"/>
            </a:endParaRPr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D6182551-997F-0C4C-96DC-6F4AD32F179C}"/>
              </a:ext>
            </a:extLst>
          </p:cNvPr>
          <p:cNvSpPr txBox="1">
            <a:spLocks/>
          </p:cNvSpPr>
          <p:nvPr/>
        </p:nvSpPr>
        <p:spPr>
          <a:xfrm>
            <a:off x="6855863" y="1925190"/>
            <a:ext cx="3653387" cy="33389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solidFill>
                  <a:schemeClr val="bg1"/>
                </a:solidFill>
                <a:latin typeface="+mn-lt"/>
              </a:rPr>
              <a:t>Novi zakon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61 g. života i 41 g. staža osiguranja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     u efektivnom trajanju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7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bez „umanjenja”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bez povećanja od 0,15%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70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od 2027. - 62 g. života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hr-HR" sz="17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8D63E4-12B6-4627-886C-FF513F749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8" name="Right Arrow 5">
            <a:extLst>
              <a:ext uri="{FF2B5EF4-FFF2-40B4-BE49-F238E27FC236}">
                <a16:creationId xmlns:a16="http://schemas.microsoft.com/office/drawing/2014/main" id="{E7E9532E-6E71-4006-A8B0-0AAB546505EB}"/>
              </a:ext>
            </a:extLst>
          </p:cNvPr>
          <p:cNvSpPr/>
          <p:nvPr/>
        </p:nvSpPr>
        <p:spPr>
          <a:xfrm>
            <a:off x="5606285" y="3429000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FDB4AF-5152-4743-B347-B16150616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Starosna mirovina za dugogodišnjeg osiguranika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183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C4FA35D-ABD2-49B0-B9A9-91094640F272}"/>
              </a:ext>
            </a:extLst>
          </p:cNvPr>
          <p:cNvSpPr/>
          <p:nvPr/>
        </p:nvSpPr>
        <p:spPr>
          <a:xfrm>
            <a:off x="6572250" y="1178352"/>
            <a:ext cx="5194300" cy="4666493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D5893-D4A3-FE4A-994F-785BCE826FA9}"/>
              </a:ext>
            </a:extLst>
          </p:cNvPr>
          <p:cNvSpPr txBox="1">
            <a:spLocks/>
          </p:cNvSpPr>
          <p:nvPr/>
        </p:nvSpPr>
        <p:spPr>
          <a:xfrm>
            <a:off x="838199" y="1330711"/>
            <a:ext cx="4660901" cy="49113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Važeći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korisnici starosne mirovine mogu uz korištenje mirovine u punom iznosu raditi do 4 sata na temelju ugovora o radu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korisnici invalidske mirovine zbog djelomičnog gubitka radne sposobnosti, odnosno profesionalne nesposobnosti za rad – do punog radnog vremena + umanjena mirovina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korisnici koji obavljaju sezonske poslove u poljoprivredi, prema posebnim propisima (do 90 dana u kalendarskoj godini)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korisnici koji ostvaruju drugi dohodak, odnosno obavljaju drugu djelatnost 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fizičkim osobama koje obavljaju domaću radinost i sporedno zanimanje</a:t>
            </a:r>
          </a:p>
          <a:p>
            <a:pPr marL="0" indent="0" algn="just">
              <a:spcBef>
                <a:spcPts val="0"/>
              </a:spcBef>
              <a:buNone/>
            </a:pPr>
            <a:endParaRPr lang="hr-HR" sz="1700" dirty="0">
              <a:latin typeface="+mn-lt"/>
            </a:endParaRPr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D6182551-997F-0C4C-96DC-6F4AD32F179C}"/>
              </a:ext>
            </a:extLst>
          </p:cNvPr>
          <p:cNvSpPr txBox="1">
            <a:spLocks/>
          </p:cNvSpPr>
          <p:nvPr/>
        </p:nvSpPr>
        <p:spPr>
          <a:xfrm>
            <a:off x="7048504" y="1330711"/>
            <a:ext cx="4305297" cy="46321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solidFill>
                  <a:schemeClr val="bg1"/>
                </a:solidFill>
                <a:latin typeface="+mn-lt"/>
              </a:rPr>
              <a:t>Novi zakon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Rad uz mirovinu proširuje se na korisnike: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starosne mirovine za dugogodišnjeg osiguranika - do 4 sata + mirovina u punom iznosu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starosne mirovine prema Zakonu o pravima iz mirovinskog osiguranja djelatnih vojnih osoba, policijskih službenika i ovlaštenih službenih osoba - do 4 sata + mirovina u punom iznosu ili rad s punim radnim vremenom + mirovina umanjena za 50%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prijevremene starosne mirovine – do 4 sata + mirovina u punom iznosu.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r-HR" sz="1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59A24C-DC11-42A9-ACB9-E4560148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Rad i mirovina</a:t>
            </a:r>
            <a:endParaRPr lang="en-US" b="1" dirty="0"/>
          </a:p>
        </p:txBody>
      </p:sp>
      <p:sp>
        <p:nvSpPr>
          <p:cNvPr id="12" name="Right Arrow 5">
            <a:extLst>
              <a:ext uri="{FF2B5EF4-FFF2-40B4-BE49-F238E27FC236}">
                <a16:creationId xmlns:a16="http://schemas.microsoft.com/office/drawing/2014/main" id="{550D6C79-A8DC-4D5F-8857-939E5F566660}"/>
              </a:ext>
            </a:extLst>
          </p:cNvPr>
          <p:cNvSpPr/>
          <p:nvPr/>
        </p:nvSpPr>
        <p:spPr>
          <a:xfrm>
            <a:off x="5730496" y="3429000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164043-F85F-41D9-9DB6-0F10BA9A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9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Profesionalna rehabilitacija – novi prijedlog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Podizanje naknade plaće koja se isplaćuje invalidu rada za vrijeme profesionalne rehabilitacije – radi zadržavanja osoba sa smanjenom radnom sposobnošću u svijetu rada, a kod kojih postoji preostala radna sposobnost za rad na drugim poslovima za koje bi se osposobio profesionalnom rehabilitacijom. </a:t>
            </a:r>
            <a:endParaRPr lang="hr-HR" dirty="0" smtClean="0"/>
          </a:p>
          <a:p>
            <a:r>
              <a:rPr lang="hr-HR" dirty="0" smtClean="0"/>
              <a:t>Ako </a:t>
            </a:r>
            <a:r>
              <a:rPr lang="hr-HR" dirty="0"/>
              <a:t>je svota naknade plaće za vrijeme profesionalne rehabilitacije koja se određuje u visini invalidske mirovine manja od minimalne plaće </a:t>
            </a:r>
            <a:r>
              <a:rPr lang="hr-HR" dirty="0" smtClean="0"/>
              <a:t>- </a:t>
            </a:r>
            <a:r>
              <a:rPr lang="hr-HR" dirty="0"/>
              <a:t>tada invalidu rada pripada minimalna bruto plaća koja ulazi i za obračun vrijednosnih bodova za mirovinu.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roduženje </a:t>
            </a:r>
            <a:r>
              <a:rPr lang="hr-HR" dirty="0"/>
              <a:t>životne dobi do koje se stječe pravo na </a:t>
            </a:r>
            <a:r>
              <a:rPr lang="hr-HR" dirty="0" smtClean="0"/>
              <a:t>profesionalnu </a:t>
            </a:r>
            <a:r>
              <a:rPr lang="hr-HR" dirty="0"/>
              <a:t>rehabilitaciju s 53 na 55 godina. </a:t>
            </a:r>
          </a:p>
        </p:txBody>
      </p:sp>
    </p:spTree>
    <p:extLst>
      <p:ext uri="{BB962C8B-B14F-4D97-AF65-F5344CB8AC3E}">
        <p14:creationId xmlns:p14="http://schemas.microsoft.com/office/powerpoint/2010/main" val="481498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Najniža mirovina – novi prijedlog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Povećanje najniže mirovine za 3%, određivanjem za svaku godinu mirovinskog staža u visini od 100% aktualne vrijednosti mirovine počevši od 1. srpnja 2019. (sada je 243 000 korisnika najniže mirovine s prosječnim iznosom od 1.518,04 kn). </a:t>
            </a:r>
            <a:endParaRPr lang="hr-HR" dirty="0" smtClean="0"/>
          </a:p>
          <a:p>
            <a:r>
              <a:rPr lang="hr-HR" dirty="0" smtClean="0"/>
              <a:t>Od </a:t>
            </a:r>
            <a:r>
              <a:rPr lang="hr-HR" dirty="0"/>
              <a:t>1. siječnja 2018. najniža mirovina iznosila je 61,94 </a:t>
            </a:r>
            <a:r>
              <a:rPr lang="hr-HR" dirty="0" smtClean="0"/>
              <a:t>kn, </a:t>
            </a:r>
            <a:r>
              <a:rPr lang="hr-HR" dirty="0"/>
              <a:t>odnosno za 15 godina staža 929,10 kn, </a:t>
            </a:r>
            <a:r>
              <a:rPr lang="hr-HR" dirty="0" smtClean="0"/>
              <a:t>za </a:t>
            </a:r>
            <a:r>
              <a:rPr lang="hr-HR" dirty="0"/>
              <a:t>30 godina 1858,20, odnosno za 40 </a:t>
            </a:r>
            <a:r>
              <a:rPr lang="hr-HR" dirty="0" smtClean="0"/>
              <a:t>g. </a:t>
            </a:r>
            <a:r>
              <a:rPr lang="hr-HR" dirty="0"/>
              <a:t>staža iznosi 2477,60 kn. </a:t>
            </a:r>
            <a:endParaRPr lang="hr-HR" dirty="0" smtClean="0"/>
          </a:p>
          <a:p>
            <a:r>
              <a:rPr lang="hr-HR" dirty="0" smtClean="0"/>
              <a:t>Predlaže </a:t>
            </a:r>
            <a:r>
              <a:rPr lang="hr-HR" dirty="0"/>
              <a:t>se da najniža mirovina </a:t>
            </a:r>
            <a:r>
              <a:rPr lang="hr-HR" dirty="0" smtClean="0"/>
              <a:t>iznosi 100</a:t>
            </a:r>
            <a:r>
              <a:rPr lang="hr-HR" dirty="0"/>
              <a:t>% aktualne vrijednosti </a:t>
            </a:r>
            <a:r>
              <a:rPr lang="hr-HR" dirty="0" smtClean="0"/>
              <a:t>mirovina </a:t>
            </a:r>
            <a:r>
              <a:rPr lang="hr-HR" dirty="0"/>
              <a:t>po godini staža, čime se poboljšava donja razina prava iz mirovinskog </a:t>
            </a:r>
            <a:r>
              <a:rPr lang="hr-HR" dirty="0" smtClean="0"/>
              <a:t>osiguranja, </a:t>
            </a:r>
            <a:r>
              <a:rPr lang="hr-HR" dirty="0"/>
              <a:t>a ovisno o broju punih godina staža osiguranika, </a:t>
            </a:r>
            <a:r>
              <a:rPr lang="hr-HR" dirty="0" smtClean="0"/>
              <a:t>što je </a:t>
            </a:r>
            <a:r>
              <a:rPr lang="hr-HR" dirty="0"/>
              <a:t>u skladu s načelom solidarnosti.</a:t>
            </a:r>
          </a:p>
        </p:txBody>
      </p:sp>
    </p:spTree>
    <p:extLst>
      <p:ext uri="{BB962C8B-B14F-4D97-AF65-F5344CB8AC3E}">
        <p14:creationId xmlns:p14="http://schemas.microsoft.com/office/powerpoint/2010/main" val="3819970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Ostvarivanje mirovine - važeći zakoni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36569"/>
            <a:ext cx="10515600" cy="475271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trenutku podnošenja zahtjeva za ostvarivanje mirovine, kapitalizirana sredstva II. stupa na osobnom računu osiguranika prebacuju se u mirovinsko osiguravajuće društvo (MOD).</a:t>
            </a:r>
          </a:p>
          <a:p>
            <a:r>
              <a:rPr lang="hr-HR" dirty="0"/>
              <a:t>Svaki osiguranik sklapa ugovor s MOD-om o  vrsti i obliku isplate mirovine.</a:t>
            </a:r>
          </a:p>
          <a:p>
            <a:r>
              <a:rPr lang="hr-HR" dirty="0"/>
              <a:t>MOD umirovljeniku isplaćuje mirovinu iz II. stupa umanjenu za naknadu od 5% na cjelokupan iznos kapitaliziranih sredstava.</a:t>
            </a:r>
          </a:p>
          <a:p>
            <a:r>
              <a:rPr lang="hr-HR" dirty="0"/>
              <a:t>Umirovljenik datumom odlaska u mirovinu raspolaže samo s iznosom ugovorene mirovine. Kapitalizirana sredstva se pretvaraju u mirovinu.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523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26068883-ABD2-4744-8ADC-3993A146E4AA}"/>
              </a:ext>
            </a:extLst>
          </p:cNvPr>
          <p:cNvSpPr/>
          <p:nvPr/>
        </p:nvSpPr>
        <p:spPr>
          <a:xfrm>
            <a:off x="9850313" y="3994141"/>
            <a:ext cx="1821867" cy="698283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BE020FA-B1DB-44F7-910F-D71C458404D2}"/>
              </a:ext>
            </a:extLst>
          </p:cNvPr>
          <p:cNvSpPr/>
          <p:nvPr/>
        </p:nvSpPr>
        <p:spPr>
          <a:xfrm>
            <a:off x="9642766" y="1473763"/>
            <a:ext cx="2125073" cy="1115664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924E429-F7DD-4AD6-80E3-2C6F26946CE1}"/>
              </a:ext>
            </a:extLst>
          </p:cNvPr>
          <p:cNvSpPr/>
          <p:nvPr/>
        </p:nvSpPr>
        <p:spPr>
          <a:xfrm>
            <a:off x="523689" y="1550782"/>
            <a:ext cx="1830962" cy="931985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4810598-6ED1-4402-97C0-0FD516593DBC}"/>
              </a:ext>
            </a:extLst>
          </p:cNvPr>
          <p:cNvSpPr txBox="1">
            <a:spLocks/>
          </p:cNvSpPr>
          <p:nvPr/>
        </p:nvSpPr>
        <p:spPr>
          <a:xfrm>
            <a:off x="549737" y="121256"/>
            <a:ext cx="1121810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09016C-6FC8-4555-AB04-1193A77468F8}"/>
              </a:ext>
            </a:extLst>
          </p:cNvPr>
          <p:cNvSpPr/>
          <p:nvPr/>
        </p:nvSpPr>
        <p:spPr>
          <a:xfrm>
            <a:off x="4749294" y="1010199"/>
            <a:ext cx="2423415" cy="1898552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B3EF72D-B050-4475-A314-A3E18CAC8B71}"/>
              </a:ext>
            </a:extLst>
          </p:cNvPr>
          <p:cNvSpPr txBox="1">
            <a:spLocks/>
          </p:cNvSpPr>
          <p:nvPr/>
        </p:nvSpPr>
        <p:spPr>
          <a:xfrm>
            <a:off x="575424" y="1627230"/>
            <a:ext cx="173413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1800" b="1" dirty="0"/>
              <a:t>DRŽAVNI</a:t>
            </a:r>
          </a:p>
          <a:p>
            <a:pPr algn="ctr"/>
            <a:r>
              <a:rPr lang="hr-HR" sz="1800" b="1" dirty="0"/>
              <a:t>PRORAČUN</a:t>
            </a:r>
            <a:endParaRPr lang="en-US" sz="1800" b="1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B8C231E-E43F-41AD-981F-93703DA7F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296630" y="2695407"/>
            <a:ext cx="240695" cy="222997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472386B0-1B77-4C31-B9C9-52B2E0A013C6}"/>
              </a:ext>
            </a:extLst>
          </p:cNvPr>
          <p:cNvSpPr txBox="1">
            <a:spLocks/>
          </p:cNvSpPr>
          <p:nvPr/>
        </p:nvSpPr>
        <p:spPr>
          <a:xfrm>
            <a:off x="549910" y="4000162"/>
            <a:ext cx="173413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2000" b="1" dirty="0"/>
              <a:t>Mirovine</a:t>
            </a:r>
          </a:p>
          <a:p>
            <a:pPr algn="ctr"/>
            <a:r>
              <a:rPr lang="hr-HR" sz="2000" b="1" dirty="0"/>
              <a:t>HZMO</a:t>
            </a:r>
            <a:endParaRPr lang="en-US" sz="2000" b="1" dirty="0"/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47317CEC-7EF9-4F76-AF25-4CF66658AC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75860" y="1459967"/>
            <a:ext cx="1152992" cy="1147751"/>
          </a:xfrm>
          <a:prstGeom prst="rect">
            <a:avLst/>
          </a:prstGeom>
        </p:spPr>
      </p:pic>
      <p:sp>
        <p:nvSpPr>
          <p:cNvPr id="19" name="Rezervirano mjesto sadržaja 3">
            <a:extLst>
              <a:ext uri="{FF2B5EF4-FFF2-40B4-BE49-F238E27FC236}">
                <a16:creationId xmlns:a16="http://schemas.microsoft.com/office/drawing/2014/main" id="{AC8809C7-A53F-41A3-B00D-FF0F929A0E3B}"/>
              </a:ext>
            </a:extLst>
          </p:cNvPr>
          <p:cNvSpPr txBox="1">
            <a:spLocks/>
          </p:cNvSpPr>
          <p:nvPr/>
        </p:nvSpPr>
        <p:spPr>
          <a:xfrm>
            <a:off x="3021440" y="1618742"/>
            <a:ext cx="1261833" cy="4966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3600" b="1" dirty="0">
                <a:latin typeface="+mn-lt"/>
              </a:rPr>
              <a:t>15%</a:t>
            </a:r>
            <a:endParaRPr lang="hr-HR" sz="3600" dirty="0">
              <a:latin typeface="+mn-lt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57F3A467-F427-4021-AF07-24458D55A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01656" y="1449339"/>
            <a:ext cx="1152992" cy="1169006"/>
          </a:xfrm>
          <a:prstGeom prst="rect">
            <a:avLst/>
          </a:prstGeom>
        </p:spPr>
      </p:pic>
      <p:sp>
        <p:nvSpPr>
          <p:cNvPr id="20" name="Rezervirano mjesto sadržaja 3">
            <a:extLst>
              <a:ext uri="{FF2B5EF4-FFF2-40B4-BE49-F238E27FC236}">
                <a16:creationId xmlns:a16="http://schemas.microsoft.com/office/drawing/2014/main" id="{6378C8CB-0925-4F61-9FF3-2BF02696A693}"/>
              </a:ext>
            </a:extLst>
          </p:cNvPr>
          <p:cNvSpPr txBox="1">
            <a:spLocks/>
          </p:cNvSpPr>
          <p:nvPr/>
        </p:nvSpPr>
        <p:spPr>
          <a:xfrm>
            <a:off x="7445102" y="1636859"/>
            <a:ext cx="1261833" cy="4966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3600" b="1" dirty="0">
                <a:latin typeface="+mn-lt"/>
              </a:rPr>
              <a:t>5%</a:t>
            </a:r>
            <a:endParaRPr lang="hr-HR" sz="3600" dirty="0">
              <a:latin typeface="+mn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80A8CBE9-3FEA-4E2C-AE01-50DA4C0FDF95}"/>
              </a:ext>
            </a:extLst>
          </p:cNvPr>
          <p:cNvSpPr txBox="1">
            <a:spLocks/>
          </p:cNvSpPr>
          <p:nvPr/>
        </p:nvSpPr>
        <p:spPr>
          <a:xfrm>
            <a:off x="4885944" y="1627230"/>
            <a:ext cx="2169914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2400" b="1" dirty="0"/>
              <a:t>DOPRINOSI</a:t>
            </a:r>
          </a:p>
          <a:p>
            <a:pPr algn="ctr"/>
            <a:r>
              <a:rPr lang="hr-HR" sz="2400" b="1" dirty="0"/>
              <a:t>OSIGURANIKA</a:t>
            </a:r>
            <a:endParaRPr lang="en-US" sz="24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279A170-CC40-41FE-9621-8A5F993DC8BD}"/>
              </a:ext>
            </a:extLst>
          </p:cNvPr>
          <p:cNvSpPr/>
          <p:nvPr/>
        </p:nvSpPr>
        <p:spPr>
          <a:xfrm>
            <a:off x="523689" y="3139032"/>
            <a:ext cx="1830962" cy="473807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FEF33DD-88EB-47B8-8503-CAAFAB60FC79}"/>
              </a:ext>
            </a:extLst>
          </p:cNvPr>
          <p:cNvSpPr txBox="1">
            <a:spLocks/>
          </p:cNvSpPr>
          <p:nvPr/>
        </p:nvSpPr>
        <p:spPr>
          <a:xfrm>
            <a:off x="572104" y="2986238"/>
            <a:ext cx="173413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1800" b="1" dirty="0"/>
              <a:t>HZMO</a:t>
            </a:r>
            <a:endParaRPr lang="en-US" sz="1800" b="1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707905B-05B5-4BEB-94A9-674217A1DF1C}"/>
              </a:ext>
            </a:extLst>
          </p:cNvPr>
          <p:cNvSpPr txBox="1">
            <a:spLocks/>
          </p:cNvSpPr>
          <p:nvPr/>
        </p:nvSpPr>
        <p:spPr>
          <a:xfrm>
            <a:off x="9833394" y="1665582"/>
            <a:ext cx="173413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2400" b="1" dirty="0"/>
              <a:t>OMF</a:t>
            </a:r>
            <a:endParaRPr lang="en-US" sz="2400" b="1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17FC2FD2-E125-4B82-B544-2C1B56FD88D0}"/>
              </a:ext>
            </a:extLst>
          </p:cNvPr>
          <p:cNvSpPr txBox="1">
            <a:spLocks/>
          </p:cNvSpPr>
          <p:nvPr/>
        </p:nvSpPr>
        <p:spPr>
          <a:xfrm>
            <a:off x="9506293" y="3856658"/>
            <a:ext cx="2296603" cy="956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2400" b="1" dirty="0"/>
              <a:t>MOD</a:t>
            </a:r>
            <a:endParaRPr lang="en-US" sz="2400" b="1" dirty="0"/>
          </a:p>
        </p:txBody>
      </p:sp>
      <p:pic>
        <p:nvPicPr>
          <p:cNvPr id="49" name="Graphic 48">
            <a:extLst>
              <a:ext uri="{FF2B5EF4-FFF2-40B4-BE49-F238E27FC236}">
                <a16:creationId xmlns:a16="http://schemas.microsoft.com/office/drawing/2014/main" id="{EDD2416E-C23E-4A26-85DE-40A21AFBC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221324" y="3803228"/>
            <a:ext cx="240695" cy="222997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EF023E1-6D49-4EF3-AEE1-E5527959E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07180" y="1905275"/>
            <a:ext cx="240695" cy="222997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0EB15B17-0861-47E7-B845-10FA3115A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52045" y="1903035"/>
            <a:ext cx="240695" cy="222997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5D01A27A-CF21-4956-8E6C-7B783A102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7192054" y="1910494"/>
            <a:ext cx="240695" cy="22299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768C6FE8-3575-451E-BBC0-C77DA0CACE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927041" y="1910494"/>
            <a:ext cx="240695" cy="22299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C57557D5-5DFF-415E-9120-1F0CBD507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0752398" y="3627248"/>
            <a:ext cx="240695" cy="222997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395B5A6-7623-4B7F-8EB2-37D3FABC49D1}"/>
              </a:ext>
            </a:extLst>
          </p:cNvPr>
          <p:cNvSpPr/>
          <p:nvPr/>
        </p:nvSpPr>
        <p:spPr>
          <a:xfrm rot="5400000" flipV="1">
            <a:off x="10373376" y="3208059"/>
            <a:ext cx="97075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E4FB0C3-FF6E-4654-99CF-DC2B4E5E2442}"/>
              </a:ext>
            </a:extLst>
          </p:cNvPr>
          <p:cNvSpPr txBox="1">
            <a:spLocks/>
          </p:cNvSpPr>
          <p:nvPr/>
        </p:nvSpPr>
        <p:spPr>
          <a:xfrm>
            <a:off x="9894181" y="5048969"/>
            <a:ext cx="173413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2000" b="1" dirty="0"/>
              <a:t>Mirovine</a:t>
            </a:r>
          </a:p>
          <a:p>
            <a:pPr algn="ctr"/>
            <a:r>
              <a:rPr lang="hr-HR" sz="2000" b="1" dirty="0"/>
              <a:t>MOD</a:t>
            </a:r>
            <a:endParaRPr lang="en-US" sz="2000" b="1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C49BFADE-5A3C-475A-9024-0FAE9C3AE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472386B0-1B77-4C31-B9C9-52B2E0A013C6}"/>
              </a:ext>
            </a:extLst>
          </p:cNvPr>
          <p:cNvSpPr txBox="1">
            <a:spLocks/>
          </p:cNvSpPr>
          <p:nvPr/>
        </p:nvSpPr>
        <p:spPr>
          <a:xfrm>
            <a:off x="10824331" y="2835965"/>
            <a:ext cx="1494292" cy="102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hr-HR" sz="2400" b="1" dirty="0"/>
              <a:t>- 5 % naknada MOD-u</a:t>
            </a:r>
            <a:endParaRPr lang="en-US" sz="2400" b="1" dirty="0"/>
          </a:p>
        </p:txBody>
      </p:sp>
      <p:pic>
        <p:nvPicPr>
          <p:cNvPr id="39" name="Graphic 48">
            <a:extLst>
              <a:ext uri="{FF2B5EF4-FFF2-40B4-BE49-F238E27FC236}">
                <a16:creationId xmlns:a16="http://schemas.microsoft.com/office/drawing/2014/main" id="{EDD2416E-C23E-4A26-85DE-40A21AFBC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10738405" y="4897786"/>
            <a:ext cx="240695" cy="222997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230173" y="327679"/>
            <a:ext cx="10219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</a:rPr>
              <a:t>Ostvarivanje mirovine - važeći zakoni</a:t>
            </a:r>
            <a:endParaRPr lang="hr-H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3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2C81-390A-4747-86F7-B594BC0D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" y="1506407"/>
            <a:ext cx="10515600" cy="5155650"/>
          </a:xfrm>
        </p:spPr>
        <p:txBody>
          <a:bodyPr>
            <a:noAutofit/>
          </a:bodyPr>
          <a:lstStyle/>
          <a:p>
            <a:r>
              <a:rPr lang="hr-HR" sz="2400" dirty="0"/>
              <a:t>Do sada ostvarene mirovine iz oba obvezna mirovinska stupa u prosjeku su niže od mirovina samo iz I. stupa s dodatkom od 27% </a:t>
            </a:r>
          </a:p>
          <a:p>
            <a:r>
              <a:rPr lang="hr-HR" sz="2400" dirty="0"/>
              <a:t>Razlozi nižih mirovina su kratko razdoblje ulaganja (od 2002.), stopa doprinosa od samo 5% koja nije rasla sukladno projekcijama u trenutku uvođenja II. stupa</a:t>
            </a:r>
          </a:p>
          <a:p>
            <a:r>
              <a:rPr lang="hr-HR" sz="2400" dirty="0"/>
              <a:t>Osiguranici II. stupa (godište 1962. i mlađi) imat će ista prava kao i osiguranici koji su samo osigurani u I. stupu uključujući i pravo na dodatak od 27%, ako je to za njih povoljnije.</a:t>
            </a:r>
          </a:p>
          <a:p>
            <a:r>
              <a:rPr lang="hr-HR" sz="2400" dirty="0"/>
              <a:t> Prijedlog je da se osiguranicima koji su bili obavezni uplaćivati u oba stupa (1962. i mlađi) daju </a:t>
            </a:r>
            <a:r>
              <a:rPr lang="hr-HR" sz="2400" b="1" dirty="0"/>
              <a:t>ISTA </a:t>
            </a:r>
            <a:r>
              <a:rPr lang="hr-HR" sz="2400" dirty="0"/>
              <a:t>prava kao i osiguranicima koji su imali pravo izbora (1952.-1961. godište)</a:t>
            </a:r>
            <a:endParaRPr lang="hr-HR" sz="2400" b="1" dirty="0"/>
          </a:p>
          <a:p>
            <a:r>
              <a:rPr lang="hr-HR" sz="2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4E6CA0-AB86-4806-93D8-F365F5EB1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8CB5191-2F35-46FB-8EFB-42ADC0311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1218102" cy="813226"/>
          </a:xfrm>
        </p:spPr>
        <p:txBody>
          <a:bodyPr>
            <a:normAutofit/>
          </a:bodyPr>
          <a:lstStyle/>
          <a:p>
            <a:r>
              <a:rPr lang="hr-HR" b="1" dirty="0"/>
              <a:t>Rješavanje pitanja nižih mirovina i dodataka na mirovinu od 27%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90426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3B82E5-1D02-4D0F-8A4B-E8321166BF1E}"/>
              </a:ext>
            </a:extLst>
          </p:cNvPr>
          <p:cNvSpPr/>
          <p:nvPr/>
        </p:nvSpPr>
        <p:spPr>
          <a:xfrm>
            <a:off x="6756400" y="1238250"/>
            <a:ext cx="4489450" cy="4394200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31D5893-D4A3-FE4A-994F-785BCE826FA9}"/>
              </a:ext>
            </a:extLst>
          </p:cNvPr>
          <p:cNvSpPr txBox="1">
            <a:spLocks/>
          </p:cNvSpPr>
          <p:nvPr/>
        </p:nvSpPr>
        <p:spPr>
          <a:xfrm>
            <a:off x="990601" y="1369910"/>
            <a:ext cx="4876800" cy="48721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Važeći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Osiguranici koji su se dobrovoljno uključili u II. stup (2002. od 40 do 50 g. života)  imaju pravo u  postupku ostvarivanja starosne ili prijevremene starosne mirovinu prema Zakonu o mirovinskom osiguranju izabrati: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mirovinu samo iz I. stupa s dodatkom (do 27%),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lang="hr-HR" sz="1700" dirty="0">
                <a:latin typeface="+mn-lt"/>
              </a:rPr>
              <a:t>     uz istup iz II. stupa, a sredstva s osobnog računa     </a:t>
            </a:r>
          </a:p>
          <a:p>
            <a:pPr marL="0" indent="0">
              <a:spcBef>
                <a:spcPts val="0"/>
              </a:spcBef>
              <a:buSzPts val="2000"/>
              <a:buNone/>
            </a:pPr>
            <a:r>
              <a:rPr lang="hr-HR" sz="1700" dirty="0">
                <a:latin typeface="+mn-lt"/>
              </a:rPr>
              <a:t>     prenose se u I. stup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Osiguranici koji su obvezno osigurani u II. stupu </a:t>
            </a:r>
            <a:br>
              <a:rPr lang="hr-HR" sz="1700" dirty="0">
                <a:latin typeface="+mn-lt"/>
              </a:rPr>
            </a:br>
            <a:r>
              <a:rPr lang="hr-HR" sz="1700" dirty="0">
                <a:latin typeface="+mn-lt"/>
              </a:rPr>
              <a:t>( 2002.  mlađi od 40 g.) iz I. stupa ostvaruju osnovnu mirovinu i nemaju pravo na dodatak 27%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Mirovinu iz II. stupa ostvaruju na temelju kapitaliziranih doprinosa i ugovora s mirovinskim osiguravajućim društvom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hr-HR" sz="17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700" dirty="0">
              <a:latin typeface="+mn-lt"/>
            </a:endParaRPr>
          </a:p>
        </p:txBody>
      </p:sp>
      <p:sp>
        <p:nvSpPr>
          <p:cNvPr id="5" name="Rezervirano mjesto sadržaja 6">
            <a:extLst>
              <a:ext uri="{FF2B5EF4-FFF2-40B4-BE49-F238E27FC236}">
                <a16:creationId xmlns:a16="http://schemas.microsoft.com/office/drawing/2014/main" id="{D6182551-997F-0C4C-96DC-6F4AD32F179C}"/>
              </a:ext>
            </a:extLst>
          </p:cNvPr>
          <p:cNvSpPr txBox="1">
            <a:spLocks/>
          </p:cNvSpPr>
          <p:nvPr/>
        </p:nvSpPr>
        <p:spPr>
          <a:xfrm>
            <a:off x="7079217" y="1456924"/>
            <a:ext cx="3830084" cy="27975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solidFill>
                  <a:schemeClr val="bg1"/>
                </a:solidFill>
                <a:latin typeface="+mn-lt"/>
              </a:rPr>
              <a:t>Novi zakon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solidFill>
                  <a:schemeClr val="bg1"/>
                </a:solidFill>
                <a:latin typeface="+mn-lt"/>
              </a:rPr>
              <a:t>Osiguranici koji su obvezno uključeni u II. stup (godište 1962. i mlađi) u postupku ostvarivanja prijevremene starosne i starosne mirovine prema Zakonu o mirovinskom osiguranju imat će ista prava kao da su bili osigurani samo u I. stupu što uključuje i dodatak 27% ili će se opredijeliti za mirovinu iz oba stupa (ovisno o izboru osiguranika)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CA61E8-D149-442A-A3C6-58E2A24C9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B45E1C7-CEBB-4B77-ABB8-737638E45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1218102" cy="813226"/>
          </a:xfrm>
        </p:spPr>
        <p:txBody>
          <a:bodyPr>
            <a:normAutofit/>
          </a:bodyPr>
          <a:lstStyle/>
          <a:p>
            <a:r>
              <a:rPr lang="hr-HR" b="1" dirty="0"/>
              <a:t>Pravo izbora mirovine za osiguranike II. stupa</a:t>
            </a:r>
            <a:endParaRPr lang="en-US" b="1" dirty="0"/>
          </a:p>
        </p:txBody>
      </p:sp>
      <p:sp>
        <p:nvSpPr>
          <p:cNvPr id="13" name="Right Arrow 5">
            <a:extLst>
              <a:ext uri="{FF2B5EF4-FFF2-40B4-BE49-F238E27FC236}">
                <a16:creationId xmlns:a16="http://schemas.microsoft.com/office/drawing/2014/main" id="{D99AD0C3-DAA9-4C05-AC9C-3695C17373CA}"/>
              </a:ext>
            </a:extLst>
          </p:cNvPr>
          <p:cNvSpPr/>
          <p:nvPr/>
        </p:nvSpPr>
        <p:spPr>
          <a:xfrm>
            <a:off x="5913930" y="3377758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9648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DE1BF-D69A-AA4C-8F3E-6E0F5F85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5"/>
            <a:ext cx="10665336" cy="1171444"/>
          </a:xfrm>
        </p:spPr>
        <p:txBody>
          <a:bodyPr>
            <a:normAutofit/>
          </a:bodyPr>
          <a:lstStyle/>
          <a:p>
            <a:r>
              <a:rPr lang="hr-HR" b="1" dirty="0"/>
              <a:t>Zašto smo krenuli u cjelovitu</a:t>
            </a:r>
            <a:br>
              <a:rPr lang="hr-HR" b="1" dirty="0"/>
            </a:br>
            <a:r>
              <a:rPr lang="hr-HR" b="1" dirty="0"/>
              <a:t>mirovinsku reformu?</a:t>
            </a:r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05BD-C413-1B48-B1D4-56ED37BB4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" y="1867181"/>
            <a:ext cx="10515600" cy="3851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>
                <a:latin typeface="+mn-lt"/>
              </a:rPr>
              <a:t>Nužnost promjene </a:t>
            </a:r>
            <a:r>
              <a:rPr lang="hr-HR" sz="2400" b="1" dirty="0">
                <a:latin typeface="+mj-lt"/>
              </a:rPr>
              <a:t>– </a:t>
            </a:r>
            <a:r>
              <a:rPr lang="hr-HR" sz="2400" dirty="0">
                <a:latin typeface="+mj-lt"/>
              </a:rPr>
              <a:t>prilagođavanje dinamici promjena na tržištu rada, gospodarskim prilikama i demografskim izazovima. </a:t>
            </a:r>
          </a:p>
          <a:p>
            <a:pPr marL="0" indent="0">
              <a:buNone/>
            </a:pPr>
            <a:r>
              <a:rPr lang="hr-HR" sz="2400" dirty="0">
                <a:latin typeface="+mj-lt"/>
              </a:rPr>
              <a:t/>
            </a:r>
            <a:br>
              <a:rPr lang="hr-HR" sz="2400" dirty="0">
                <a:latin typeface="+mj-lt"/>
              </a:rPr>
            </a:br>
            <a:r>
              <a:rPr lang="hr-HR" sz="2400" dirty="0">
                <a:latin typeface="+mj-lt"/>
              </a:rPr>
              <a:t>Prema izvješćima EK o starenju i primjerenosti mirovina za 2018. godinu</a:t>
            </a:r>
            <a:r>
              <a:rPr lang="hr-HR" sz="2400" b="1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problem starenja stanovništva i nepovoljnih demografskih trendova prisutni su u većini država Europske Unije te nepovoljno utječu na javne financije i socijalne sustave, osobito na mirovinski sustav.</a:t>
            </a:r>
            <a:r>
              <a:rPr lang="hr-HR" sz="2400" dirty="0">
                <a:effectLst/>
                <a:latin typeface="+mj-lt"/>
              </a:rPr>
              <a:t> </a:t>
            </a:r>
            <a:endParaRPr lang="hr-HR" sz="2400" dirty="0"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3D52D-146B-40C8-B90E-B70EE6F98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56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Isplata mirovina za žene koje idu u prijevremenu starosnu mirovinu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715031"/>
              </p:ext>
            </p:extLst>
          </p:nvPr>
        </p:nvGraphicFramePr>
        <p:xfrm>
          <a:off x="528637" y="1474633"/>
          <a:ext cx="11134725" cy="5068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945">
                  <a:extLst>
                    <a:ext uri="{9D8B030D-6E8A-4147-A177-3AD203B41FA5}">
                      <a16:colId xmlns:a16="http://schemas.microsoft.com/office/drawing/2014/main" val="1679006498"/>
                    </a:ext>
                  </a:extLst>
                </a:gridCol>
                <a:gridCol w="2226945">
                  <a:extLst>
                    <a:ext uri="{9D8B030D-6E8A-4147-A177-3AD203B41FA5}">
                      <a16:colId xmlns:a16="http://schemas.microsoft.com/office/drawing/2014/main" val="100621901"/>
                    </a:ext>
                  </a:extLst>
                </a:gridCol>
                <a:gridCol w="2632862">
                  <a:extLst>
                    <a:ext uri="{9D8B030D-6E8A-4147-A177-3AD203B41FA5}">
                      <a16:colId xmlns:a16="http://schemas.microsoft.com/office/drawing/2014/main" val="3765329627"/>
                    </a:ext>
                  </a:extLst>
                </a:gridCol>
                <a:gridCol w="1821028">
                  <a:extLst>
                    <a:ext uri="{9D8B030D-6E8A-4147-A177-3AD203B41FA5}">
                      <a16:colId xmlns:a16="http://schemas.microsoft.com/office/drawing/2014/main" val="228095817"/>
                    </a:ext>
                  </a:extLst>
                </a:gridCol>
                <a:gridCol w="2226945">
                  <a:extLst>
                    <a:ext uri="{9D8B030D-6E8A-4147-A177-3AD203B41FA5}">
                      <a16:colId xmlns:a16="http://schemas.microsoft.com/office/drawing/2014/main" val="2651803347"/>
                    </a:ext>
                  </a:extLst>
                </a:gridCol>
              </a:tblGrid>
              <a:tr h="852169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Godina umirovljenja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Važeći </a:t>
                      </a:r>
                      <a:r>
                        <a:rPr lang="hr-HR" baseline="0" dirty="0"/>
                        <a:t>zakon</a:t>
                      </a:r>
                      <a:endParaRPr lang="hr-H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Prijedlog zakona (sve iz prvog stupa)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Razlika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1437"/>
                  </a:ext>
                </a:extLst>
              </a:tr>
              <a:tr h="811092">
                <a:tc rowSpan="3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Žena s niskom plaćom (35 %</a:t>
                      </a:r>
                      <a:r>
                        <a:rPr lang="hr-HR" baseline="0" dirty="0">
                          <a:solidFill>
                            <a:schemeClr val="bg1"/>
                          </a:solidFill>
                        </a:rPr>
                        <a:t> prosječne plaće</a:t>
                      </a:r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baseline="0" dirty="0"/>
                        <a:t>1697 kn  (1583 kn HZMO i 114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baseline="0" dirty="0"/>
                        <a:t>1817 kn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+120</a:t>
                      </a:r>
                      <a:r>
                        <a:rPr lang="hr-HR" b="1" baseline="0" dirty="0"/>
                        <a:t> kn (+6,6 %)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63608"/>
                  </a:ext>
                </a:extLst>
              </a:tr>
              <a:tr h="686385">
                <a:tc vMerge="1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baseline="0" dirty="0"/>
                        <a:t>1991 kn  (1805 kn HZMO i 186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2179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+ 188 kn (+8,6 %)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590910"/>
                  </a:ext>
                </a:extLst>
              </a:tr>
              <a:tr h="602753">
                <a:tc vMerge="1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baseline="0" dirty="0"/>
                        <a:t>2276 kn  (2009 kn HZMO i 267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2534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+ 258 (+10,2 %)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74613"/>
                  </a:ext>
                </a:extLst>
              </a:tr>
              <a:tr h="690572">
                <a:tc rowSpan="3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Žena s prosječnom plaćom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1957 kn</a:t>
                      </a:r>
                      <a:r>
                        <a:rPr lang="hr-HR" b="1" baseline="0" dirty="0"/>
                        <a:t> (1632 kn HZMO i 325 kn 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2379</a:t>
                      </a:r>
                      <a:r>
                        <a:rPr lang="hr-HR" b="1" baseline="0" dirty="0"/>
                        <a:t> kn </a:t>
                      </a:r>
                      <a:endParaRPr lang="hr-HR" b="1" dirty="0"/>
                    </a:p>
                    <a:p>
                      <a:pPr algn="ctr"/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+402</a:t>
                      </a:r>
                      <a:r>
                        <a:rPr lang="hr-HR" b="1" baseline="0" dirty="0"/>
                        <a:t> kn (+17,7 %)</a:t>
                      </a:r>
                      <a:endParaRPr lang="hr-HR" b="1" dirty="0"/>
                    </a:p>
                    <a:p>
                      <a:pPr algn="ctr"/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508473"/>
                  </a:ext>
                </a:extLst>
              </a:tr>
              <a:tr h="663029">
                <a:tc vMerge="1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2392 kn</a:t>
                      </a:r>
                      <a:r>
                        <a:rPr lang="hr-HR" b="1" baseline="0" dirty="0"/>
                        <a:t> (1861 kn HZMO i 531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2852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+ 460 kn (+16,1 %)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19032"/>
                  </a:ext>
                </a:extLst>
              </a:tr>
              <a:tr h="663029">
                <a:tc vMerge="1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2833 kn</a:t>
                      </a:r>
                      <a:r>
                        <a:rPr lang="hr-HR" b="1" baseline="0" dirty="0"/>
                        <a:t> (2072 kn HZMO i 762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3318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+ 485 kn (+14,6</a:t>
                      </a:r>
                      <a:r>
                        <a:rPr lang="hr-HR" b="1" baseline="0" dirty="0"/>
                        <a:t> %)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0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414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Isplata mirovina za žene koje idu u starosnu mirovinu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048992"/>
              </p:ext>
            </p:extLst>
          </p:nvPr>
        </p:nvGraphicFramePr>
        <p:xfrm>
          <a:off x="528637" y="2093543"/>
          <a:ext cx="11134725" cy="409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945">
                  <a:extLst>
                    <a:ext uri="{9D8B030D-6E8A-4147-A177-3AD203B41FA5}">
                      <a16:colId xmlns:a16="http://schemas.microsoft.com/office/drawing/2014/main" val="1679006498"/>
                    </a:ext>
                  </a:extLst>
                </a:gridCol>
                <a:gridCol w="2226945">
                  <a:extLst>
                    <a:ext uri="{9D8B030D-6E8A-4147-A177-3AD203B41FA5}">
                      <a16:colId xmlns:a16="http://schemas.microsoft.com/office/drawing/2014/main" val="100621901"/>
                    </a:ext>
                  </a:extLst>
                </a:gridCol>
                <a:gridCol w="2632862">
                  <a:extLst>
                    <a:ext uri="{9D8B030D-6E8A-4147-A177-3AD203B41FA5}">
                      <a16:colId xmlns:a16="http://schemas.microsoft.com/office/drawing/2014/main" val="3765329627"/>
                    </a:ext>
                  </a:extLst>
                </a:gridCol>
                <a:gridCol w="1821028">
                  <a:extLst>
                    <a:ext uri="{9D8B030D-6E8A-4147-A177-3AD203B41FA5}">
                      <a16:colId xmlns:a16="http://schemas.microsoft.com/office/drawing/2014/main" val="228095817"/>
                    </a:ext>
                  </a:extLst>
                </a:gridCol>
                <a:gridCol w="2226945">
                  <a:extLst>
                    <a:ext uri="{9D8B030D-6E8A-4147-A177-3AD203B41FA5}">
                      <a16:colId xmlns:a16="http://schemas.microsoft.com/office/drawing/2014/main" val="2651803347"/>
                    </a:ext>
                  </a:extLst>
                </a:gridCol>
              </a:tblGrid>
              <a:tr h="1048808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Godina umirovljenja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Važeći </a:t>
                      </a:r>
                      <a:r>
                        <a:rPr lang="hr-HR" baseline="0" dirty="0"/>
                        <a:t>zakon</a:t>
                      </a:r>
                      <a:endParaRPr lang="hr-H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Prijedlog zakon (sve iz prvog stupa)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Razlika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01437"/>
                  </a:ext>
                </a:extLst>
              </a:tr>
              <a:tr h="787277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Žena s niskom plaćom (35 %</a:t>
                      </a:r>
                      <a:r>
                        <a:rPr lang="hr-HR" baseline="0" dirty="0">
                          <a:solidFill>
                            <a:schemeClr val="bg1"/>
                          </a:solidFill>
                        </a:rPr>
                        <a:t> prosječne plaće</a:t>
                      </a:r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baseline="0" dirty="0"/>
                        <a:t>2493 kn  (2268 kn HZMO i 225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2737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+ 244 kn (+8,9 %)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590910"/>
                  </a:ext>
                </a:extLst>
              </a:tr>
              <a:tr h="734165">
                <a:tc vMerge="1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baseline="0" dirty="0"/>
                        <a:t>2852 kn  (2524 kn HZMO i 327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3184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+ 332 (+10,4 %)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574613"/>
                  </a:ext>
                </a:extLst>
              </a:tr>
              <a:tr h="76048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bg1"/>
                          </a:solidFill>
                        </a:rPr>
                        <a:t>Žena s prosječnom</a:t>
                      </a:r>
                      <a:r>
                        <a:rPr lang="hr-HR" baseline="0" dirty="0">
                          <a:solidFill>
                            <a:schemeClr val="bg1"/>
                          </a:solidFill>
                        </a:rPr>
                        <a:t> plaćom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2980 kn</a:t>
                      </a:r>
                      <a:r>
                        <a:rPr lang="hr-HR" b="1" baseline="0" dirty="0"/>
                        <a:t> (2338 kn HZMO i 642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3583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+ 603 kn (+16,8 %)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619032"/>
                  </a:ext>
                </a:extLst>
              </a:tr>
              <a:tr h="760488">
                <a:tc vMerge="1">
                  <a:txBody>
                    <a:bodyPr/>
                    <a:lstStyle/>
                    <a:p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/>
                        <a:t>3537 kn</a:t>
                      </a:r>
                      <a:r>
                        <a:rPr lang="hr-HR" b="1" baseline="0" dirty="0"/>
                        <a:t> (2602 kn HZMO i 935 kn MOD)</a:t>
                      </a:r>
                      <a:endParaRPr lang="hr-H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4169 kn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+ 631 kn (+15,1</a:t>
                      </a:r>
                      <a:r>
                        <a:rPr lang="hr-HR" b="1" baseline="0" dirty="0"/>
                        <a:t> %)</a:t>
                      </a:r>
                      <a:endParaRPr lang="hr-H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01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053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Jačanje drugog stupa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Predlaže se jačanje drugog stupa putem  povećanja stope doprinosa:</a:t>
            </a:r>
          </a:p>
          <a:p>
            <a:pPr lvl="1"/>
            <a:r>
              <a:rPr lang="hr-HR" sz="3200" b="1" dirty="0"/>
              <a:t>Od 2020. godine na 5,5 %</a:t>
            </a:r>
          </a:p>
          <a:p>
            <a:pPr lvl="1"/>
            <a:r>
              <a:rPr lang="hr-HR" sz="3200" b="1" dirty="0"/>
              <a:t>Od 2022. godine na 6 %</a:t>
            </a:r>
          </a:p>
          <a:p>
            <a:r>
              <a:rPr lang="hr-HR" sz="3200" dirty="0"/>
              <a:t>Širenje mogućnosti ulaganja obveznih mirovinskih fondova.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275505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2C81-390A-4747-86F7-B594BC0D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180" y="1459484"/>
            <a:ext cx="10929639" cy="486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/>
              <a:t>Kumulativni fiskalni neto efekti na državni proračun u razdoblju 2019.-2040. po osnovi:</a:t>
            </a:r>
          </a:p>
          <a:p>
            <a:pPr lvl="1"/>
            <a:r>
              <a:rPr lang="hr-HR" dirty="0"/>
              <a:t>izmjena Zakona o mirovinskom osiguranju - pozitivni efekti približno 14 mlrd. kn </a:t>
            </a:r>
          </a:p>
          <a:p>
            <a:pPr lvl="1"/>
            <a:r>
              <a:rPr lang="hr-HR" dirty="0"/>
              <a:t>izbora mirovine za osiguranike II. stupa - pozitivni efekti približno 87 mlrd. Kn</a:t>
            </a:r>
            <a:endParaRPr lang="hr-HR" b="1" dirty="0"/>
          </a:p>
          <a:p>
            <a:pPr marL="0" indent="0">
              <a:buNone/>
            </a:pPr>
            <a:r>
              <a:rPr lang="hr-HR" sz="2400" dirty="0"/>
              <a:t>Sveukupni pozitivni fiskalni neto efekti (15%-5%) procjenjuju se na približno </a:t>
            </a:r>
            <a:r>
              <a:rPr lang="hr-HR" sz="2400" dirty="0" smtClean="0"/>
              <a:t>104 </a:t>
            </a:r>
            <a:r>
              <a:rPr lang="hr-HR" sz="2400" dirty="0"/>
              <a:t>mlrd. kn u razdoblju 2019.-2040.  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/>
              <a:t>Sveukupni pozitivni fiskalni neto efekti (14%-6%) procjenjuju se na približno 61 </a:t>
            </a:r>
            <a:r>
              <a:rPr lang="hr-HR" sz="2400" dirty="0" err="1"/>
              <a:t>mlrd</a:t>
            </a:r>
            <a:r>
              <a:rPr lang="hr-HR" sz="2400" dirty="0"/>
              <a:t>. kn u razdoblju 2019.-2040.  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DDDA67-06FC-4C82-8B75-B42E45BB5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1F1E555-2671-4FF1-A987-10064CC2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1218102" cy="813226"/>
          </a:xfrm>
        </p:spPr>
        <p:txBody>
          <a:bodyPr>
            <a:normAutofit/>
          </a:bodyPr>
          <a:lstStyle/>
          <a:p>
            <a:r>
              <a:rPr lang="hr-HR" b="1" dirty="0"/>
              <a:t>Fiskalni neto efekti predloženih mjera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3572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2584" y="43199"/>
            <a:ext cx="9032791" cy="770391"/>
          </a:xfrm>
        </p:spPr>
        <p:txBody>
          <a:bodyPr>
            <a:noAutofit/>
          </a:bodyPr>
          <a:lstStyle/>
          <a:p>
            <a:r>
              <a:rPr lang="hr-H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PROJEKCIJA EFEKATA IZMJENA ZOMO - MIL. KN </a:t>
            </a:r>
            <a:r>
              <a:rPr lang="hr-HR" sz="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(31.7)</a:t>
            </a:r>
            <a:endParaRPr lang="hr-HR" sz="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4" y="3486151"/>
            <a:ext cx="6000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84" y="813590"/>
            <a:ext cx="7525593" cy="572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417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81669" y="0"/>
            <a:ext cx="10017654" cy="906236"/>
          </a:xfrm>
        </p:spPr>
        <p:txBody>
          <a:bodyPr>
            <a:noAutofit/>
          </a:bodyPr>
          <a:lstStyle/>
          <a:p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PROJEKCIJA EFEKATA IZBORA MIROVINE ZA OSIGURANIKE II. STUPA</a:t>
            </a:r>
            <a:endParaRPr lang="hr-H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8" y="855774"/>
            <a:ext cx="9110547" cy="576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015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6341" y="80102"/>
            <a:ext cx="10604809" cy="842462"/>
          </a:xfrm>
        </p:spPr>
        <p:txBody>
          <a:bodyPr>
            <a:noAutofit/>
          </a:bodyPr>
          <a:lstStyle/>
          <a:p>
            <a:r>
              <a:rPr lang="hr-HR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SVEUKUPNO</a:t>
            </a:r>
            <a:r>
              <a:rPr lang="hr-HR" sz="29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ZOMO I IZBOR MIROVINE ZA OSIGURANIKE II. STUPA</a:t>
            </a:r>
            <a:endParaRPr lang="hr-HR" sz="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27" y="922564"/>
            <a:ext cx="9338208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245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AEC1-55AA-294D-8B31-756AB177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" y="1536569"/>
            <a:ext cx="10515600" cy="3564227"/>
          </a:xfrm>
        </p:spPr>
        <p:txBody>
          <a:bodyPr>
            <a:normAutofit/>
          </a:bodyPr>
          <a:lstStyle/>
          <a:p>
            <a:r>
              <a:rPr lang="hr-HR" sz="2400" b="1" dirty="0"/>
              <a:t>unapređenje se planira u suradnji sa zainteresiranim dionicima i socijalnim partnerima izmjenama:</a:t>
            </a:r>
          </a:p>
          <a:p>
            <a:pPr marL="0" indent="0">
              <a:buNone/>
            </a:pPr>
            <a:endParaRPr lang="hr-HR" sz="2400" dirty="0"/>
          </a:p>
          <a:p>
            <a:pPr lvl="1"/>
            <a:r>
              <a:rPr lang="hr-HR" dirty="0"/>
              <a:t>Zakona o obveznim mirovinskim fondovima</a:t>
            </a:r>
          </a:p>
          <a:p>
            <a:pPr lvl="1"/>
            <a:r>
              <a:rPr lang="hr-HR" dirty="0"/>
              <a:t>Zakona o dobrovoljnim mirovinskim fondovima</a:t>
            </a:r>
          </a:p>
          <a:p>
            <a:pPr lvl="1"/>
            <a:r>
              <a:rPr lang="hr-HR" dirty="0"/>
              <a:t>Zakona o mirovinskim osiguravajućim društvima</a:t>
            </a:r>
          </a:p>
          <a:p>
            <a:endParaRPr lang="hr-HR" sz="2000" dirty="0"/>
          </a:p>
          <a:p>
            <a:endParaRPr lang="hr-HR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8CC79-FB21-485F-ACF4-9DA5EE76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A47BAE-4948-40BC-9980-1A1A917C111C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121810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Unapređenje kapitaliziranog mirovinskog sustava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763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AEC1-55AA-294D-8B31-756AB1779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" y="1536569"/>
            <a:ext cx="10515600" cy="37402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000" b="1" dirty="0"/>
              <a:t>Zakon o obveznim mirovinskim fondovima</a:t>
            </a:r>
          </a:p>
          <a:p>
            <a:pPr algn="just"/>
            <a:r>
              <a:rPr lang="hr-HR" sz="2000" dirty="0"/>
              <a:t>daljnje jačanje upravljanja rizicima uz istovremeno preispitivanje limita ulaganja u cilju  razvoja II. stupa radi ostvarivanja većih mirovina u budućnosti </a:t>
            </a:r>
          </a:p>
          <a:p>
            <a:pPr algn="just"/>
            <a:endParaRPr lang="hr-HR" sz="2000" dirty="0"/>
          </a:p>
          <a:p>
            <a:pPr marL="0" indent="0" algn="just">
              <a:buNone/>
            </a:pPr>
            <a:r>
              <a:rPr lang="hr-HR" sz="2000" b="1" dirty="0"/>
              <a:t>Zakon o dobrovoljnim mirovinskim fondovima i Zakon o mirovinskim osiguravajućim društvima</a:t>
            </a:r>
          </a:p>
          <a:p>
            <a:pPr algn="just"/>
            <a:r>
              <a:rPr lang="hr-HR" sz="2000" dirty="0"/>
              <a:t>prijenos </a:t>
            </a:r>
            <a:r>
              <a:rPr lang="pt-BR" sz="2000" dirty="0"/>
              <a:t>Direktiv</a:t>
            </a:r>
            <a:r>
              <a:rPr lang="hr-HR" sz="2000" dirty="0"/>
              <a:t>e</a:t>
            </a:r>
            <a:r>
              <a:rPr lang="pt-BR" sz="2000" dirty="0"/>
              <a:t> (EU) 2016/2341 o djelatnostima i nadzoru institucija za strukovno mirovinsko osiguranje – IORP II</a:t>
            </a:r>
            <a:r>
              <a:rPr lang="hr-HR" sz="2000" dirty="0"/>
              <a:t> (rok implementacije: 12. siječnja 2019.) </a:t>
            </a:r>
          </a:p>
          <a:p>
            <a:pPr algn="just"/>
            <a:r>
              <a:rPr lang="hr-HR" sz="2000" dirty="0"/>
              <a:t>kontinuirani razvoj s ciljem većeg uključivanja osoba u sustav dobrovoljne kapitalizirane štednje (III. stup), kao oblika dodatne štednje za starost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B79BB-DB86-4A41-91D5-A56D2A18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2A4C823-A382-43AB-9178-41341F656A8E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121810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Unapređenje kapitaliziranog mirovinskog sustava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5082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/>
          </a:bodyPr>
          <a:lstStyle/>
          <a:p>
            <a:r>
              <a:rPr lang="hr-HR" sz="2400" dirty="0"/>
              <a:t>Prihodi i rashodi Društava u 2017. godini (u tis. kuna) </a:t>
            </a:r>
          </a:p>
        </p:txBody>
      </p:sp>
      <p:graphicFrame>
        <p:nvGraphicFramePr>
          <p:cNvPr id="9" name="Rezervirano mjesto sadržaja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874072"/>
              </p:ext>
            </p:extLst>
          </p:nvPr>
        </p:nvGraphicFramePr>
        <p:xfrm>
          <a:off x="718457" y="761998"/>
          <a:ext cx="10493829" cy="59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5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3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19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38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r-HR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Erste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PBZ CO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Raiffeisen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Naknada od uplaćenih doprinosa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48.473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Naknada od ukupne imovine fonda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133.256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53.689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56.436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127.185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370.566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Naknada za izlaz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Prihodi od upravljanja fondom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144.192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64.415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64.570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145.863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419.040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Ostali prihodi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1.646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4.447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4.586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3.991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14.670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Ukupni prihodi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145.838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68.862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69.156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149.854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433.710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Naknada za Agenciju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10.214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3.716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4.320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8.363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26.613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Naknada za REGOS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19.642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10.314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56.004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Troškovi marketinga i CRM-a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Ostali troškovi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5.983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6.039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13.558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Rashodi od upravljanja fondom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32.950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19.955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15.953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33.470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102.328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Troškovi osoblja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11.158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10.614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44.921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Ostali troškovi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29.516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5500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Amortizacija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1.644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4.853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Rashodi od poslovanja društva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17.472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21.818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18.206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21.794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79.290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Ukupni rashodi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50.422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41.773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34.159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55.264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181.618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Dobit prije poreza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95.416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27.089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34.997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94.590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252.092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55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Porez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17.172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5.038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6.298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16.994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45.502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43877">
                <a:tc>
                  <a:txBody>
                    <a:bodyPr/>
                    <a:lstStyle/>
                    <a:p>
                      <a:pPr algn="l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Neto dobit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78.244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22.051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28.699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77.596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206.590</a:t>
                      </a: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44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7D1445-D4B3-4082-B080-E97F8013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1DA06-3969-2841-A9B5-2F2279F4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Razlozi za nužnost reforme</a:t>
            </a:r>
            <a:endParaRPr lang="hr-H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9397D-299C-40F8-96D4-3AC8B5998F46}"/>
              </a:ext>
            </a:extLst>
          </p:cNvPr>
          <p:cNvSpPr txBox="1"/>
          <p:nvPr/>
        </p:nvSpPr>
        <p:spPr>
          <a:xfrm>
            <a:off x="3669323" y="2239108"/>
            <a:ext cx="242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Kratak prosječni mirovinski staž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9C722-2160-4D1D-895E-856961FD9307}"/>
              </a:ext>
            </a:extLst>
          </p:cNvPr>
          <p:cNvSpPr txBox="1"/>
          <p:nvPr/>
        </p:nvSpPr>
        <p:spPr>
          <a:xfrm>
            <a:off x="6834553" y="3622431"/>
            <a:ext cx="2426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Visok udio</a:t>
            </a:r>
          </a:p>
          <a:p>
            <a:r>
              <a:rPr lang="pl-PL" dirty="0">
                <a:solidFill>
                  <a:schemeClr val="bg1"/>
                </a:solidFill>
              </a:rPr>
              <a:t>umirovljenika</a:t>
            </a:r>
          </a:p>
          <a:p>
            <a:r>
              <a:rPr lang="pl-PL" dirty="0">
                <a:solidFill>
                  <a:schemeClr val="bg1"/>
                </a:solidFill>
              </a:rPr>
              <a:t>u mlađim dobnim</a:t>
            </a:r>
          </a:p>
          <a:p>
            <a:r>
              <a:rPr lang="pl-PL" dirty="0">
                <a:solidFill>
                  <a:schemeClr val="bg1"/>
                </a:solidFill>
              </a:rPr>
              <a:t>skupinama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1C6D0F-FD40-468D-B87E-6B2FD2145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36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Prijedlog izmjena Zakona o obveznim mirovinskim fondovima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818" y="1354346"/>
            <a:ext cx="11330247" cy="563665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r-HR" sz="3400" dirty="0"/>
              <a:t>mogućnost izbora prijenosa kapitaliziranih sredstava s osobnog računa u mirovinsko osiguravajuće društvo ili prijenosa u državni proračun ako član fonda odluči ostvariti mirovinu kao da je bio osiguran isključivo u I. stupu</a:t>
            </a:r>
            <a:endParaRPr lang="hr-HR" sz="3400" dirty="0" smtClean="0"/>
          </a:p>
          <a:p>
            <a:r>
              <a:rPr lang="hr-HR" sz="3400" dirty="0" smtClean="0"/>
              <a:t>širenje </a:t>
            </a:r>
            <a:r>
              <a:rPr lang="hr-HR" sz="3400" dirty="0"/>
              <a:t>mogućnosti ulaganja </a:t>
            </a:r>
            <a:r>
              <a:rPr lang="hr-HR" sz="3400" dirty="0" smtClean="0"/>
              <a:t>omogućavanjem ulaganja </a:t>
            </a:r>
            <a:r>
              <a:rPr lang="hr-HR" sz="3400" dirty="0"/>
              <a:t>u infrastrukturne </a:t>
            </a:r>
            <a:r>
              <a:rPr lang="hr-HR" sz="3400" dirty="0" smtClean="0"/>
              <a:t>projekte </a:t>
            </a:r>
            <a:r>
              <a:rPr lang="hr-HR" sz="3400" dirty="0"/>
              <a:t>na području RH</a:t>
            </a:r>
          </a:p>
          <a:p>
            <a:r>
              <a:rPr lang="hr-HR" sz="3400" dirty="0"/>
              <a:t>ublažavanje ograničenja ulaganja u strane vlasničke vrijednosne </a:t>
            </a:r>
            <a:r>
              <a:rPr lang="hr-HR" sz="3400" dirty="0" smtClean="0"/>
              <a:t>papire</a:t>
            </a:r>
            <a:endParaRPr lang="hr-HR" sz="3400" dirty="0"/>
          </a:p>
          <a:p>
            <a:pPr lvl="0"/>
            <a:r>
              <a:rPr lang="hr-HR" sz="3400" dirty="0" smtClean="0"/>
              <a:t>smanjenje </a:t>
            </a:r>
            <a:r>
              <a:rPr lang="hr-HR" sz="3400" dirty="0"/>
              <a:t>ulazne naknade za pokriće troškova mirovinskog društva s </a:t>
            </a:r>
            <a:r>
              <a:rPr lang="hr-HR" sz="3400" dirty="0" smtClean="0"/>
              <a:t>dosadašnjih </a:t>
            </a:r>
            <a:r>
              <a:rPr lang="hr-HR" sz="3400" dirty="0"/>
              <a:t>0,8% na najviše 0,5% od uplaćenih doprinosa</a:t>
            </a:r>
          </a:p>
          <a:p>
            <a:r>
              <a:rPr lang="hr-HR" sz="3400" dirty="0"/>
              <a:t>smanjenje naknade za upravljanje na način da u 2019. </a:t>
            </a:r>
            <a:r>
              <a:rPr lang="hr-HR" sz="3400" dirty="0" smtClean="0"/>
              <a:t>g. </a:t>
            </a:r>
            <a:r>
              <a:rPr lang="hr-HR" sz="3400" dirty="0"/>
              <a:t>iznosi najviše 0,3% od ukupne imovine umanjene za financijske obveze mirovinskog fonda, a za svaku daljnju godinu stopa se smanjuje za 4% u odnosu na prethodnu godinu, s time da ista ne može biti niža od 0,2</a:t>
            </a:r>
            <a:r>
              <a:rPr lang="hr-HR" sz="3400" dirty="0" smtClean="0"/>
              <a:t>% (</a:t>
            </a:r>
            <a:r>
              <a:rPr lang="hr-HR" sz="3400" dirty="0"/>
              <a:t>sada iznosi 0,363% godišnje od ukupne imovine </a:t>
            </a:r>
            <a:r>
              <a:rPr lang="hr-HR" sz="3400" dirty="0" smtClean="0"/>
              <a:t>fonda, </a:t>
            </a:r>
            <a:r>
              <a:rPr lang="hr-HR" sz="3400" dirty="0"/>
              <a:t>prihod od 370,56 mil. kuna od </a:t>
            </a:r>
            <a:r>
              <a:rPr lang="hr-HR" sz="3400" dirty="0" smtClean="0"/>
              <a:t>naknade u </a:t>
            </a:r>
            <a:r>
              <a:rPr lang="hr-HR" sz="3400" dirty="0"/>
              <a:t>2017</a:t>
            </a:r>
            <a:r>
              <a:rPr lang="hr-HR" sz="3400" dirty="0" smtClean="0"/>
              <a:t>.) </a:t>
            </a:r>
          </a:p>
          <a:p>
            <a:r>
              <a:rPr lang="hr-HR" sz="3400" dirty="0"/>
              <a:t>uvođenje kriterija za prepoznavanje sukoba interesa </a:t>
            </a:r>
            <a:r>
              <a:rPr lang="hr-HR" sz="3400" dirty="0" smtClean="0"/>
              <a:t>do kojeg može doći pri ulaganju imovine mirovinskog fonda - </a:t>
            </a:r>
            <a:r>
              <a:rPr lang="hr-HR" sz="3400" dirty="0"/>
              <a:t>pojačana kontrola i upravljanje rizicima </a:t>
            </a:r>
          </a:p>
          <a:p>
            <a:r>
              <a:rPr lang="hr-HR" sz="3400" dirty="0" smtClean="0"/>
              <a:t>osnaživanje </a:t>
            </a:r>
            <a:r>
              <a:rPr lang="hr-HR" sz="3400" dirty="0"/>
              <a:t>financijske pismenosti građana RH </a:t>
            </a:r>
            <a:r>
              <a:rPr lang="hr-HR" sz="3400" dirty="0" smtClean="0"/>
              <a:t>o individualnoj </a:t>
            </a:r>
            <a:r>
              <a:rPr lang="hr-HR" sz="3400" dirty="0"/>
              <a:t>kapitaliziranoj </a:t>
            </a:r>
            <a:r>
              <a:rPr lang="hr-HR" sz="3400" dirty="0" smtClean="0"/>
              <a:t>štednji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6844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Unaprjeđenje dobrovoljne mirovinske štednje (III. stup)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/>
              <a:t>Više od 330.000 članova</a:t>
            </a:r>
          </a:p>
          <a:p>
            <a:r>
              <a:rPr lang="hr-HR" sz="3200" dirty="0"/>
              <a:t>Neto imovina 4,81 </a:t>
            </a:r>
            <a:r>
              <a:rPr lang="hr-HR" sz="3200" dirty="0" err="1"/>
              <a:t>mlrd</a:t>
            </a:r>
            <a:r>
              <a:rPr lang="hr-HR" sz="3200" dirty="0"/>
              <a:t>. kuna</a:t>
            </a:r>
          </a:p>
          <a:p>
            <a:r>
              <a:rPr lang="hr-HR" sz="3200" dirty="0"/>
              <a:t>Najbolja štednja za </a:t>
            </a:r>
            <a:r>
              <a:rPr lang="hr-HR" sz="3200" b="1" dirty="0"/>
              <a:t>starost</a:t>
            </a:r>
          </a:p>
          <a:p>
            <a:pPr lvl="1"/>
            <a:r>
              <a:rPr lang="hr-HR" sz="2800" dirty="0"/>
              <a:t>Poticaj poslodavcima – 6000 kuna godišnje neoporezivo po zaposleniku</a:t>
            </a:r>
          </a:p>
          <a:p>
            <a:pPr lvl="1"/>
            <a:r>
              <a:rPr lang="hr-HR" sz="2800" dirty="0"/>
              <a:t>Državni poticaj članu – do 750 kuna godišnje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60705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9823" cy="813226"/>
          </a:xfrm>
        </p:spPr>
        <p:txBody>
          <a:bodyPr>
            <a:noAutofit/>
          </a:bodyPr>
          <a:lstStyle/>
          <a:p>
            <a:r>
              <a:rPr lang="hr-HR" sz="3100" dirty="0"/>
              <a:t>Prijedlog izmjena Zakona o </a:t>
            </a:r>
            <a:r>
              <a:rPr lang="hr-HR" sz="3100" dirty="0" smtClean="0"/>
              <a:t>dobrovoljnim </a:t>
            </a:r>
            <a:r>
              <a:rPr lang="hr-HR" sz="3100" dirty="0"/>
              <a:t>mirovinskim fondovima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5143" y="1246910"/>
            <a:ext cx="10881360" cy="509570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hr-HR" dirty="0"/>
              <a:t>u</a:t>
            </a:r>
            <a:r>
              <a:rPr lang="hr-HR" dirty="0" smtClean="0"/>
              <a:t>kidanje ulazne naknade koje mirovinsko društvo naplaćuje članovima fonda</a:t>
            </a:r>
          </a:p>
          <a:p>
            <a:pPr lvl="0"/>
            <a:r>
              <a:rPr lang="hr-HR" dirty="0"/>
              <a:t>smanjenje naknade za </a:t>
            </a:r>
            <a:r>
              <a:rPr lang="hr-HR" dirty="0" smtClean="0"/>
              <a:t>upravljanje </a:t>
            </a:r>
            <a:r>
              <a:rPr lang="pl-PL" dirty="0" smtClean="0"/>
              <a:t>do </a:t>
            </a:r>
            <a:r>
              <a:rPr lang="pl-PL" dirty="0"/>
              <a:t>najviše 3% godišnje od ukupne imovine fonda</a:t>
            </a:r>
            <a:endParaRPr lang="hr-HR" dirty="0"/>
          </a:p>
          <a:p>
            <a:r>
              <a:rPr lang="hr-HR" dirty="0" smtClean="0"/>
              <a:t>smanjenje </a:t>
            </a:r>
            <a:r>
              <a:rPr lang="hr-HR" dirty="0"/>
              <a:t>naknade za izlaz iz fonda </a:t>
            </a:r>
            <a:r>
              <a:rPr lang="pl-PL" dirty="0" smtClean="0"/>
              <a:t>do </a:t>
            </a:r>
            <a:r>
              <a:rPr lang="pl-PL" dirty="0"/>
              <a:t>najviše 3% </a:t>
            </a:r>
            <a:r>
              <a:rPr lang="pl-PL" dirty="0" smtClean="0"/>
              <a:t>od ukupnog iznosa na osobnom računu člana fonda </a:t>
            </a:r>
            <a:r>
              <a:rPr lang="hr-HR" dirty="0" smtClean="0"/>
              <a:t>(plaća </a:t>
            </a:r>
            <a:r>
              <a:rPr lang="hr-HR" dirty="0"/>
              <a:t>se samo u slučaju prijenosa osobnog računa u drugi fond kojim upravlja drugo mirovinsko društvo</a:t>
            </a:r>
            <a:r>
              <a:rPr lang="hr-HR" dirty="0" smtClean="0"/>
              <a:t>)</a:t>
            </a:r>
          </a:p>
          <a:p>
            <a:r>
              <a:rPr lang="hr-HR" dirty="0"/>
              <a:t>ukidanje izlazne naknade prilikom ostvarivanja prava na </a:t>
            </a:r>
            <a:r>
              <a:rPr lang="hr-HR" dirty="0" smtClean="0"/>
              <a:t>mirovinu</a:t>
            </a:r>
          </a:p>
          <a:p>
            <a:r>
              <a:rPr lang="hr-HR" dirty="0"/>
              <a:t>uvođenje mogućnosti isplate mirovina </a:t>
            </a:r>
            <a:r>
              <a:rPr lang="hr-HR" dirty="0" smtClean="0"/>
              <a:t>od strane društva za životno osiguranje</a:t>
            </a:r>
          </a:p>
          <a:p>
            <a:r>
              <a:rPr lang="hr-HR" dirty="0" smtClean="0"/>
              <a:t>jednokratna isplata mirovinske štednje putem mirovinskog društva do 30% iznosa na računu člana fonda neovisno o vrijednosti imovine na osobnom računu</a:t>
            </a:r>
          </a:p>
          <a:p>
            <a:r>
              <a:rPr lang="hr-HR" dirty="0" smtClean="0"/>
              <a:t>osnaživanje </a:t>
            </a:r>
            <a:r>
              <a:rPr lang="hr-HR" dirty="0"/>
              <a:t>financijske pismenosti o dobrovoljnoj mirovinskoj štednji</a:t>
            </a:r>
          </a:p>
          <a:p>
            <a:r>
              <a:rPr lang="hr-HR" dirty="0" smtClean="0"/>
              <a:t>prijenos </a:t>
            </a:r>
            <a:r>
              <a:rPr lang="hr-HR" dirty="0"/>
              <a:t>Direktive (EU) </a:t>
            </a:r>
            <a:r>
              <a:rPr lang="hr-HR" dirty="0" smtClean="0"/>
              <a:t>2016/2341 (</a:t>
            </a:r>
            <a:r>
              <a:rPr lang="hr-HR" dirty="0"/>
              <a:t>IORP </a:t>
            </a:r>
            <a:r>
              <a:rPr lang="hr-HR" dirty="0" smtClean="0"/>
              <a:t>II) </a:t>
            </a:r>
            <a:r>
              <a:rPr lang="hr-HR" dirty="0"/>
              <a:t>kojom se dodatno uređuje unutarnje tržište za strukovno mirovinsko osiguranje na razini Europske </a:t>
            </a:r>
            <a:r>
              <a:rPr lang="hr-HR" dirty="0" smtClean="0"/>
              <a:t>unije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24232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729823" cy="813226"/>
          </a:xfrm>
        </p:spPr>
        <p:txBody>
          <a:bodyPr>
            <a:noAutofit/>
          </a:bodyPr>
          <a:lstStyle/>
          <a:p>
            <a:r>
              <a:rPr lang="hr-HR" sz="3100" dirty="0"/>
              <a:t>Prijedlog izmjena Zakona o </a:t>
            </a:r>
            <a:r>
              <a:rPr lang="hr-HR" sz="3100" dirty="0" smtClean="0"/>
              <a:t>mirovinskim osiguravajućim društvima</a:t>
            </a:r>
            <a:endParaRPr lang="hr-HR" sz="31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178352"/>
            <a:ext cx="10633365" cy="5164259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HZMO – ,,državni</a:t>
            </a:r>
            <a:r>
              <a:rPr lang="hr-HR" dirty="0"/>
              <a:t>“ </a:t>
            </a:r>
            <a:r>
              <a:rPr lang="hr-HR" dirty="0" smtClean="0"/>
              <a:t>MOD</a:t>
            </a:r>
          </a:p>
          <a:p>
            <a:r>
              <a:rPr lang="hr-HR" dirty="0" smtClean="0"/>
              <a:t>izmjena formule za usklađivanje mirovina II. stupa - vraćanje usklađivanja iz 2013. g. prema kretanju potrošačkih cijena (inflaciji), kojom se omogućava MOD–ovima određivanje prve mirovine u većem iznosu</a:t>
            </a:r>
            <a:endParaRPr lang="hr-HR" dirty="0"/>
          </a:p>
          <a:p>
            <a:r>
              <a:rPr lang="hr-HR" dirty="0"/>
              <a:t>temeljni kapital društva ne može biti manji od 23.100.000 kuna, a po važećem Zakonu nije mogao biti manji od najmanjeg iznosa jamstvenog </a:t>
            </a:r>
            <a:r>
              <a:rPr lang="hr-HR" dirty="0" smtClean="0"/>
              <a:t>kapitala</a:t>
            </a:r>
          </a:p>
          <a:p>
            <a:r>
              <a:rPr lang="pl-PL" dirty="0" smtClean="0"/>
              <a:t>smanjenje nagrade </a:t>
            </a:r>
            <a:r>
              <a:rPr lang="pl-PL" dirty="0"/>
              <a:t>za uspješnost </a:t>
            </a:r>
            <a:r>
              <a:rPr lang="pl-PL" dirty="0" smtClean="0"/>
              <a:t>s </a:t>
            </a:r>
            <a:r>
              <a:rPr lang="pl-PL" dirty="0"/>
              <a:t>25% na </a:t>
            </a:r>
            <a:r>
              <a:rPr lang="pl-PL" dirty="0" smtClean="0"/>
              <a:t>10% </a:t>
            </a:r>
          </a:p>
          <a:p>
            <a:r>
              <a:rPr lang="pl-PL" dirty="0"/>
              <a:t>širenje mogućnosti ulaganja omogućavanjem ulaganja u infrastrukturne projekte na području </a:t>
            </a:r>
            <a:r>
              <a:rPr lang="pl-PL" dirty="0" smtClean="0"/>
              <a:t>RH</a:t>
            </a:r>
          </a:p>
          <a:p>
            <a:r>
              <a:rPr lang="hr-HR" dirty="0"/>
              <a:t>uvođenje mogućnosti isplate mirovina iz III. stupa putem društva za životno </a:t>
            </a:r>
            <a:r>
              <a:rPr lang="hr-HR" dirty="0" smtClean="0"/>
              <a:t>osiguranje</a:t>
            </a:r>
            <a:endParaRPr lang="hr-HR" dirty="0"/>
          </a:p>
          <a:p>
            <a:r>
              <a:rPr lang="hr-HR" dirty="0" smtClean="0"/>
              <a:t>prenošenje </a:t>
            </a:r>
            <a:r>
              <a:rPr lang="hr-HR" dirty="0"/>
              <a:t>Direktive (EU) </a:t>
            </a:r>
            <a:r>
              <a:rPr lang="hr-HR" dirty="0" smtClean="0"/>
              <a:t>2016/2341 </a:t>
            </a:r>
            <a:r>
              <a:rPr lang="hr-HR" dirty="0"/>
              <a:t>(IORP </a:t>
            </a:r>
            <a:r>
              <a:rPr lang="hr-HR" dirty="0" smtClean="0"/>
              <a:t>II) </a:t>
            </a:r>
          </a:p>
          <a:p>
            <a:r>
              <a:rPr lang="hr-HR" dirty="0" smtClean="0"/>
              <a:t>izmjena poreznog tretmana isplata iz III. stupa – predlaže se da se ne naplaćuje porez na uplate poslodavca (12%)</a:t>
            </a:r>
            <a:endParaRPr lang="hr-HR" dirty="0"/>
          </a:p>
          <a:p>
            <a:pPr lv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85448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260" y="365126"/>
            <a:ext cx="10997540" cy="813226"/>
          </a:xfrm>
        </p:spPr>
        <p:txBody>
          <a:bodyPr>
            <a:normAutofit/>
          </a:bodyPr>
          <a:lstStyle/>
          <a:p>
            <a:r>
              <a:rPr lang="hr-HR" sz="3600" dirty="0"/>
              <a:t>Odgovori na kritike sustava izbora I. stupa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2475" y="1317356"/>
            <a:ext cx="11546237" cy="5393410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Nije protuustavno</a:t>
            </a:r>
          </a:p>
          <a:p>
            <a:pPr lvl="1">
              <a:buFontTx/>
              <a:buChar char="-"/>
            </a:pPr>
            <a:r>
              <a:rPr lang="hr-HR" dirty="0"/>
              <a:t>Generacijama 1952. - 1961</a:t>
            </a:r>
            <a:r>
              <a:rPr lang="hr-HR" b="1" dirty="0"/>
              <a:t>. važeći zakon</a:t>
            </a:r>
            <a:r>
              <a:rPr lang="hr-HR" dirty="0"/>
              <a:t> omogućuje izbor mirovine  </a:t>
            </a:r>
          </a:p>
          <a:p>
            <a:pPr lvl="1">
              <a:buFontTx/>
              <a:buChar char="-"/>
            </a:pPr>
            <a:r>
              <a:rPr lang="hr-HR" dirty="0"/>
              <a:t>Uvođenjem dodatka 27% Ustavni sud se očitao o ustavnosti dodatka u NN17/2012 gdje su podignute tužbe o diskriminaciji osiguranika II. stupa</a:t>
            </a:r>
          </a:p>
          <a:p>
            <a:pPr lvl="1">
              <a:buFontTx/>
              <a:buChar char="-"/>
            </a:pPr>
            <a:r>
              <a:rPr lang="hr-HR" dirty="0"/>
              <a:t>Ustavni sud je presudio da se izborom prebacivanja u I. stup ne diskriminira građane te kada bi korisnicima II. stupa osigurao dodatak da bi u neravnopravnom položaju bili korisnici koji ostvaraju mirovinu samo u I. stupu</a:t>
            </a:r>
          </a:p>
          <a:p>
            <a:pPr>
              <a:buFontTx/>
              <a:buChar char="-"/>
            </a:pPr>
            <a:r>
              <a:rPr lang="hr-HR" dirty="0"/>
              <a:t>Do sada je cca. od 16.000 osoba odabralo istup iz II. stupa i prebacivanje u I. stup (generacija 1952. – 1961.); cca. 300 ih je odabralo ostanak</a:t>
            </a:r>
          </a:p>
          <a:p>
            <a:pPr>
              <a:buFontTx/>
              <a:buChar char="-"/>
            </a:pPr>
            <a:r>
              <a:rPr lang="hr-HR" dirty="0"/>
              <a:t>Predloženi model izbora je identičan onom u važećem zakonu za generacije 1952.-1961.</a:t>
            </a:r>
          </a:p>
        </p:txBody>
      </p:sp>
    </p:spTree>
    <p:extLst>
      <p:ext uri="{BB962C8B-B14F-4D97-AF65-F5344CB8AC3E}">
        <p14:creationId xmlns:p14="http://schemas.microsoft.com/office/powerpoint/2010/main" val="179680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8764" y="365126"/>
            <a:ext cx="10855036" cy="813226"/>
          </a:xfrm>
        </p:spPr>
        <p:txBody>
          <a:bodyPr>
            <a:normAutofit/>
          </a:bodyPr>
          <a:lstStyle/>
          <a:p>
            <a:r>
              <a:rPr lang="hr-HR" sz="3600" dirty="0"/>
              <a:t>Odgovori na kritike sustava izbora I. stupa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8764" y="1178352"/>
            <a:ext cx="10855036" cy="5270073"/>
          </a:xfrm>
        </p:spPr>
        <p:txBody>
          <a:bodyPr>
            <a:normAutofit fontScale="92500"/>
          </a:bodyPr>
          <a:lstStyle/>
          <a:p>
            <a:r>
              <a:rPr lang="hr-HR" dirty="0"/>
              <a:t>Nije krađa ušteđevine:</a:t>
            </a:r>
          </a:p>
          <a:p>
            <a:pPr lvl="1">
              <a:buFontTx/>
              <a:buChar char="-"/>
            </a:pPr>
            <a:r>
              <a:rPr lang="hr-HR" dirty="0"/>
              <a:t>Mogućnost izbora – nema nacionalizacije</a:t>
            </a:r>
          </a:p>
          <a:p>
            <a:pPr lvl="1">
              <a:buFontTx/>
              <a:buChar char="-"/>
            </a:pPr>
            <a:r>
              <a:rPr lang="hr-HR" dirty="0"/>
              <a:t>Uvijek imate izbor ostaviti kombinaciju I. i II. stupa</a:t>
            </a:r>
          </a:p>
          <a:p>
            <a:pPr lvl="1">
              <a:buFontTx/>
              <a:buChar char="-"/>
            </a:pPr>
            <a:r>
              <a:rPr lang="hr-HR" dirty="0"/>
              <a:t>Upravljanje imovinom, a ne vlasništvo</a:t>
            </a:r>
          </a:p>
          <a:p>
            <a:r>
              <a:rPr lang="hr-HR" dirty="0"/>
              <a:t>Nasljeđivanje:</a:t>
            </a:r>
          </a:p>
          <a:p>
            <a:pPr marL="0" indent="0">
              <a:buNone/>
            </a:pPr>
            <a:r>
              <a:rPr lang="hr-HR" sz="2400" dirty="0"/>
              <a:t> - U slučaju smrti prije odlaska u mirovinu iz II. stupa obitelji se može isplatiti nasljedstvo – to pravo ostaje i dalje – ne dira se II. stup (OMF) (do sada 8.000 takvih isplata)</a:t>
            </a:r>
          </a:p>
          <a:p>
            <a:pPr>
              <a:buFontTx/>
              <a:buChar char="-"/>
            </a:pPr>
            <a:r>
              <a:rPr lang="hr-HR" sz="2400" dirty="0"/>
              <a:t>Odlaskom u mirovinu sredstva iz II. stupa (OMF) prenose se u MOD</a:t>
            </a:r>
          </a:p>
          <a:p>
            <a:pPr>
              <a:buFontTx/>
              <a:buChar char="-"/>
            </a:pPr>
            <a:r>
              <a:rPr lang="hr-HR" sz="2400" dirty="0"/>
              <a:t>U slučaju smrti </a:t>
            </a:r>
            <a:r>
              <a:rPr lang="hr-HR" sz="2400" b="1" dirty="0"/>
              <a:t>nakon odlaska u mirovinu </a:t>
            </a:r>
            <a:r>
              <a:rPr lang="hr-HR" sz="2400" dirty="0"/>
              <a:t>vaša sredstva u MOD-u </a:t>
            </a:r>
            <a:r>
              <a:rPr lang="hr-HR" sz="2400" b="1" dirty="0"/>
              <a:t>ne mogu </a:t>
            </a:r>
            <a:r>
              <a:rPr lang="hr-HR" sz="2400" dirty="0"/>
              <a:t>biti isplaćena nasljednicima u gotovini, nego </a:t>
            </a:r>
            <a:r>
              <a:rPr lang="hr-HR" sz="2400" b="1" dirty="0"/>
              <a:t>jedino kroz mirovinu </a:t>
            </a:r>
            <a:r>
              <a:rPr lang="hr-HR" sz="2400" dirty="0"/>
              <a:t>i to </a:t>
            </a:r>
            <a:r>
              <a:rPr lang="hr-HR" sz="2400" b="1" dirty="0"/>
              <a:t>samo</a:t>
            </a:r>
            <a:r>
              <a:rPr lang="hr-HR" sz="2400" dirty="0"/>
              <a:t> ukoliko je ugovoren taj model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32457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24" y="-7620"/>
            <a:ext cx="7267501" cy="681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63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Projekcija troška rješavanja 27% - bez prava izbora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4109929"/>
              </p:ext>
            </p:extLst>
          </p:nvPr>
        </p:nvGraphicFramePr>
        <p:xfrm>
          <a:off x="457196" y="1371600"/>
          <a:ext cx="11240430" cy="5380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658">
                  <a:extLst>
                    <a:ext uri="{9D8B030D-6E8A-4147-A177-3AD203B41FA5}">
                      <a16:colId xmlns:a16="http://schemas.microsoft.com/office/drawing/2014/main" val="168014854"/>
                    </a:ext>
                  </a:extLst>
                </a:gridCol>
                <a:gridCol w="2470052">
                  <a:extLst>
                    <a:ext uri="{9D8B030D-6E8A-4147-A177-3AD203B41FA5}">
                      <a16:colId xmlns:a16="http://schemas.microsoft.com/office/drawing/2014/main" val="3395875506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1776385243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3333451497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807358679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2529877401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1915239473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1577905267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3819478640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381841254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384602880"/>
                    </a:ext>
                  </a:extLst>
                </a:gridCol>
                <a:gridCol w="812072">
                  <a:extLst>
                    <a:ext uri="{9D8B030D-6E8A-4147-A177-3AD203B41FA5}">
                      <a16:colId xmlns:a16="http://schemas.microsoft.com/office/drawing/2014/main" val="2509275900"/>
                    </a:ext>
                  </a:extLst>
                </a:gridCol>
              </a:tblGrid>
              <a:tr h="7439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hr-H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hr-H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2024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2030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2035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2040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69405"/>
                  </a:ext>
                </a:extLst>
              </a:tr>
              <a:tr h="743946">
                <a:tc gridSpan="12"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OSIGURANICI II. STUPA KOJI BI OBVEZNO OSTVARILI MIROVINU IZ OBA STUPA (projekcija ne uključuje osiguranike II. stupa koji su se dobrovoljno uključili u II. stup)</a:t>
                      </a:r>
                      <a:endParaRPr lang="hr-HR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A3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020930"/>
                  </a:ext>
                </a:extLst>
              </a:tr>
              <a:tr h="743946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1.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Priliv osiguranika koji bi obvezno ostvarili mirovinu iz oba stupa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4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6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8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13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18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28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34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36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7221519"/>
                  </a:ext>
                </a:extLst>
              </a:tr>
              <a:tr h="743946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6.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Ukupan broj korisnika    (u tisuć.)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3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12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21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33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51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182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303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425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7599404"/>
                  </a:ext>
                </a:extLst>
              </a:tr>
              <a:tr h="743946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>
                          <a:effectLst/>
                        </a:rPr>
                        <a:t>7.</a:t>
                      </a:r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Prosječni DODATAK ovim korisnicima u I. stupu u kn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482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491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505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519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534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549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564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647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>
                          <a:effectLst/>
                        </a:rPr>
                        <a:t>739</a:t>
                      </a:r>
                      <a:endParaRPr lang="hr-H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u="none" strike="noStrike" dirty="0">
                          <a:effectLst/>
                        </a:rPr>
                        <a:t>845</a:t>
                      </a:r>
                      <a:endParaRPr lang="hr-H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3330826"/>
                  </a:ext>
                </a:extLst>
              </a:tr>
              <a:tr h="743946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>
                          <a:effectLst/>
                        </a:rPr>
                        <a:t>8.</a:t>
                      </a:r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>
                          <a:effectLst/>
                        </a:rPr>
                        <a:t>RASHODI za isplatu dodatka u I.stupu mil.kn.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3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11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28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60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114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195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315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1.384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2.665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4.283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1734740"/>
                  </a:ext>
                </a:extLst>
              </a:tr>
              <a:tr h="743946"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>
                          <a:effectLst/>
                        </a:rPr>
                        <a:t>10.</a:t>
                      </a:r>
                      <a:endParaRPr lang="hr-H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800" b="1" u="none" strike="noStrike" dirty="0">
                          <a:effectLst/>
                        </a:rPr>
                        <a:t>Kumulativ mil.kn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3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14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>
                          <a:effectLst/>
                        </a:rPr>
                        <a:t>42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101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215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410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725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5.328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15.838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u="none" strike="noStrike" dirty="0">
                          <a:effectLst/>
                        </a:rPr>
                        <a:t>33.976</a:t>
                      </a:r>
                      <a:endParaRPr lang="hr-H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6137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8337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12E580-D5F7-4CBE-B046-A987968538F7}"/>
              </a:ext>
            </a:extLst>
          </p:cNvPr>
          <p:cNvSpPr txBox="1">
            <a:spLocks/>
          </p:cNvSpPr>
          <p:nvPr/>
        </p:nvSpPr>
        <p:spPr>
          <a:xfrm>
            <a:off x="669523" y="1162816"/>
            <a:ext cx="10515600" cy="47291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ea typeface="Fira Sans Medium" panose="020B0503050000020004" pitchFamily="34" charset="0"/>
              </a:rPr>
              <a:t>provodimo mjere aktivne politike zapošljavanja kroz kampanju „Zaposli se u Hrvatskoj” kako bismo potaknuli zapošljavanje domaće radne snage i povećali broj osiguranika.</a:t>
            </a:r>
          </a:p>
          <a:p>
            <a:r>
              <a:rPr lang="hr-HR" sz="1800" dirty="0">
                <a:ea typeface="Fira Sans Medium" panose="020B0503050000020004" pitchFamily="34" charset="0"/>
              </a:rPr>
              <a:t>samo u ovoj godini Vlada je izdvojila više od 2,5 milijardi kuna za poticanje zapošljavanja, što je najveći iznos ikada izdvojen za zapošljavanje u Hrvatskoj. Za mjere aktivne politike zapošljavanja ove je godine izdvojeno 1,6 milijardi kuna, od čega 900 milijuna kuna iz Europskog socijalnog fonda.</a:t>
            </a:r>
          </a:p>
          <a:p>
            <a:r>
              <a:rPr lang="hr-HR" sz="1800" dirty="0">
                <a:ea typeface="Fira Sans Medium" panose="020B0503050000020004" pitchFamily="34" charset="0"/>
              </a:rPr>
              <a:t>bilježimo rekordno nisku nezaposlenost od osamostaljenja, a istodobno smo prošle godine imali treću najveću stopu rasta zaposlenosti u EU od 3,8% te smo krajem 2017. g. imali  60.000 više zaposlenih nego krajem 2016. godine. U prvom kvartalu 2018. imamo 71.000 više zaposlenih nego u istom kvartalu 2017., a stopa zaposlenosti u prvom kvartalu ove godine bila je 59% što je 3% više nego u prvom kvartalu 2017. godine. </a:t>
            </a:r>
          </a:p>
          <a:p>
            <a:r>
              <a:rPr lang="hr-HR" sz="1800" dirty="0">
                <a:ea typeface="Fira Sans Medium" panose="020B0503050000020004" pitchFamily="34" charset="0"/>
              </a:rPr>
              <a:t>kroz Europski socijalni fond poticat ćemo projekte aktivnog starenja i doprinijeti kvaliteti života osoba starije životne dobi</a:t>
            </a:r>
            <a:r>
              <a:rPr lang="hr-HR" sz="2000" dirty="0">
                <a:ea typeface="Fira Sans Medium" panose="020B0503050000020004" pitchFamily="34" charset="0"/>
              </a:rPr>
              <a:t>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05C0B-B6B5-41DC-BB0D-E60183A4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CFC7A01-69EA-4651-B232-E9F6CDDBEF68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870012" y="471584"/>
            <a:ext cx="99341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Istovremeno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96484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Formula za izračun mirovine osiguranika osiguranog isključivo u I. stupu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402247"/>
            <a:ext cx="10515600" cy="4640394"/>
          </a:xfrm>
        </p:spPr>
        <p:txBody>
          <a:bodyPr>
            <a:noAutofit/>
          </a:bodyPr>
          <a:lstStyle/>
          <a:p>
            <a:pPr fontAlgn="t"/>
            <a:r>
              <a:rPr lang="hr-HR" sz="1600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Svota mirovine izračunava se prema novoj mirovinskoj formuli            </a:t>
            </a:r>
          </a:p>
          <a:p>
            <a:pPr fontAlgn="t"/>
            <a:r>
              <a:rPr lang="hr-HR" sz="3200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M= OB X MF X AVM                  </a:t>
            </a:r>
            <a:r>
              <a:rPr lang="hr-HR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OB= PVB X PF X mirovinski staž </a:t>
            </a:r>
            <a:endParaRPr lang="hr-HR" dirty="0"/>
          </a:p>
          <a:p>
            <a:pPr fontAlgn="t"/>
            <a:r>
              <a:rPr lang="hr-HR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PVB = ZBROJ VRIJEDNOSNIH BODOVA : S RAZDOBLJEM M. STAŽA ZA KOJE SU IZRAČUNATI  </a:t>
            </a:r>
          </a:p>
          <a:p>
            <a:pPr fontAlgn="t"/>
            <a:r>
              <a:rPr lang="hr-HR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PF = POLAZNI FAKTOR OVISI O VRSTI MIROVINE, ZA STAROSNU 1,0, ZA PRIJEVREMENU MANJI </a:t>
            </a:r>
          </a:p>
          <a:p>
            <a:pPr fontAlgn="t"/>
            <a:r>
              <a:rPr lang="hr-HR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AVM = UTVRĐENA SVOTA MIROVINE ZA 1 OSOBNI BOD</a:t>
            </a:r>
          </a:p>
          <a:p>
            <a:pPr fontAlgn="t"/>
            <a:r>
              <a:rPr lang="hr-HR" sz="2000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MF = RAZINA MIROVINE OVISNO O VRSTI MIROVINE (STAROSNA 1,0) INVALIDSKA (0,5, 0,6667, 0,8,  1,0) OBITELJSKA (0,7 DO 1,0)</a:t>
            </a:r>
          </a:p>
          <a:p>
            <a:pPr fontAlgn="t"/>
            <a:r>
              <a:rPr lang="hr-HR" sz="1600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VRIJEDNOSNI BODOVI utvrđuju se na temelju plaća i osnovica osiguranja osiguranika ostvarenih od 1. siječnja 1970., za svaku kalendarsku godinu podijeli  se s prosječnom godišnjom plaćom svih zaposlenih u RH za istu kalendarsku godinu. U prijelaznom razdoblju. do 2009. za izračun se uzimaju najpovoljniji vrijednosni bodovi  (u 1999. iz 10 uzastopnih godina, i povećava se po tri godine, a od  od 2010. uzima se cijeli radni vijek).</a:t>
            </a:r>
          </a:p>
        </p:txBody>
      </p:sp>
    </p:spTree>
    <p:extLst>
      <p:ext uri="{BB962C8B-B14F-4D97-AF65-F5344CB8AC3E}">
        <p14:creationId xmlns:p14="http://schemas.microsoft.com/office/powerpoint/2010/main" val="66125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84966B-2EF8-4B8B-B251-4E341FA2B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1DA06-3969-2841-A9B5-2F2279F4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Razlozi za nužnost reforme</a:t>
            </a:r>
            <a:endParaRPr lang="hr-H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FBC6E3-D3E5-40F1-AB0E-5BED22B24E93}"/>
              </a:ext>
            </a:extLst>
          </p:cNvPr>
          <p:cNvSpPr txBox="1"/>
          <p:nvPr/>
        </p:nvSpPr>
        <p:spPr>
          <a:xfrm>
            <a:off x="0" y="54692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Mali broj korisnika starosne mirovine s mirovinskim stažem</a:t>
            </a:r>
          </a:p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od 40 i više godina - oko 20% (69,61% </a:t>
            </a:r>
            <a:r>
              <a:rPr lang="pl-PL" dirty="0" err="1">
                <a:solidFill>
                  <a:schemeClr val="bg1"/>
                </a:solidFill>
                <a:latin typeface="+mj-lt"/>
              </a:rPr>
              <a:t>udjela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+mj-lt"/>
              </a:rPr>
              <a:t>mirovine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 u </a:t>
            </a:r>
            <a:r>
              <a:rPr lang="pl-PL" dirty="0" err="1">
                <a:solidFill>
                  <a:schemeClr val="bg1"/>
                </a:solidFill>
                <a:latin typeface="+mj-lt"/>
              </a:rPr>
              <a:t>prosječnoj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 </a:t>
            </a:r>
            <a:r>
              <a:rPr lang="pl-PL" dirty="0" err="1">
                <a:solidFill>
                  <a:schemeClr val="bg1"/>
                </a:solidFill>
                <a:latin typeface="+mj-lt"/>
              </a:rPr>
              <a:t>plaći</a:t>
            </a:r>
            <a:r>
              <a:rPr lang="pl-PL" dirty="0">
                <a:solidFill>
                  <a:schemeClr val="bg1"/>
                </a:solidFill>
                <a:latin typeface="+mj-lt"/>
              </a:rPr>
              <a:t>, odnosno 4.352,82kn)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BD04B1-EE2D-49BC-A988-8852D0C6E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12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Zakon o dodatku na mirovine ostvarene prema ZOMO-u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8355" y="1319842"/>
            <a:ext cx="11067690" cy="5011947"/>
          </a:xfrm>
        </p:spPr>
        <p:txBody>
          <a:bodyPr>
            <a:noAutofit/>
          </a:bodyPr>
          <a:lstStyle/>
          <a:p>
            <a:r>
              <a:rPr lang="hr-HR" sz="1600" dirty="0"/>
              <a:t>Postupno širenje obračunskog razdoblja, a ovisno o godini ostvarivanja prava, </a:t>
            </a:r>
            <a:r>
              <a:rPr lang="hr-HR" sz="1600" i="1" dirty="0"/>
              <a:t>uzrokovalo je nejednakost (zaostajanje) u visini mirovina između novih korisnika koji su ostvarili mirovinu od 1. siječnja 1999. u novome sustavu, u odnosu na prije ostvarene mirovine u starom sustavu (do 31. prosinca 1998.), kao i </a:t>
            </a:r>
            <a:endParaRPr lang="hr-HR" sz="1600" dirty="0"/>
          </a:p>
          <a:p>
            <a:r>
              <a:rPr lang="hr-HR" sz="1600" i="1" u="sng" dirty="0"/>
              <a:t>Nejednakost u visini mirovina „</a:t>
            </a:r>
            <a:r>
              <a:rPr lang="hr-HR" sz="1600" i="1" dirty="0"/>
              <a:t>za isti staž i plaće“ između korisnika (novih) mirovina koji su mirovinu ostvarili primjenom ZOMO-a u različitim razdobljima od 1999. nadalje, </a:t>
            </a:r>
            <a:r>
              <a:rPr lang="hr-HR" sz="1600" i="1" u="sng" dirty="0"/>
              <a:t> </a:t>
            </a:r>
            <a:r>
              <a:rPr lang="hr-HR" sz="1600" i="1" dirty="0"/>
              <a:t>jer za isti staž i plaće došlo je do sve nižih mirovina - što je kasnije godina ostvarivanja prava imaju sve manju mirovinu.</a:t>
            </a:r>
            <a:endParaRPr lang="hr-HR" sz="1600" dirty="0"/>
          </a:p>
          <a:p>
            <a:pPr lvl="0"/>
            <a:r>
              <a:rPr lang="hr-HR" sz="1600" b="1" dirty="0"/>
              <a:t>Postotak za određivanje dodatka stoga</a:t>
            </a:r>
            <a:r>
              <a:rPr lang="hr-HR" sz="1600" dirty="0"/>
              <a:t> </a:t>
            </a:r>
            <a:r>
              <a:rPr lang="hr-HR" sz="1600" b="1" dirty="0"/>
              <a:t>ovisi o godini ostvarivanja prava </a:t>
            </a:r>
            <a:r>
              <a:rPr lang="hr-HR" sz="1600" dirty="0"/>
              <a:t>- kreće se </a:t>
            </a:r>
            <a:r>
              <a:rPr lang="hr-HR" sz="1600" b="1" dirty="0"/>
              <a:t>od 4%</a:t>
            </a:r>
            <a:r>
              <a:rPr lang="hr-HR" sz="1600" dirty="0"/>
              <a:t> na mirovine ostvarene u 1999., pa do </a:t>
            </a:r>
            <a:r>
              <a:rPr lang="hr-HR" sz="1600" b="1" dirty="0"/>
              <a:t>27%</a:t>
            </a:r>
            <a:r>
              <a:rPr lang="hr-HR" sz="1600" dirty="0"/>
              <a:t> na mirovine ostvarene 2010. ili kasnije. Dodatak se usklađuje kao i mirovina.</a:t>
            </a:r>
          </a:p>
          <a:p>
            <a:pPr lvl="0"/>
            <a:r>
              <a:rPr lang="hr-HR" sz="1600" b="1" dirty="0"/>
              <a:t>Osnovica za određivanje dodataka</a:t>
            </a:r>
            <a:r>
              <a:rPr lang="hr-HR" sz="1600" dirty="0"/>
              <a:t> je ostvarena i usklađena svota mirovine prema novoj aktualnoj vrijednosti mirovine. </a:t>
            </a:r>
          </a:p>
          <a:p>
            <a:pPr lvl="0"/>
            <a:r>
              <a:rPr lang="hr-HR" sz="1600" b="1" dirty="0"/>
              <a:t>Dodatak ne pripada</a:t>
            </a:r>
            <a:r>
              <a:rPr lang="hr-HR" sz="1600" dirty="0"/>
              <a:t> korisnicima </a:t>
            </a:r>
            <a:r>
              <a:rPr lang="hr-HR" sz="1600" i="1" dirty="0"/>
              <a:t>osnovne mirovine, korisnicima koji pravo na mirovinu ostvaruju prema posebnim</a:t>
            </a:r>
            <a:r>
              <a:rPr lang="hr-HR" sz="1600" dirty="0"/>
              <a:t> propisima i/ili kojima je mirovina određena prema posebnim propisima, korisnicima </a:t>
            </a:r>
            <a:r>
              <a:rPr lang="hr-HR" sz="1600" i="1" dirty="0"/>
              <a:t>najviše</a:t>
            </a:r>
            <a:r>
              <a:rPr lang="hr-HR" sz="1600" dirty="0"/>
              <a:t> mirovine, te korisnicima obiteljske mirovine ostvarene nakon smrti korisnika mirovine ostvarene do 31. prosinca 1998.</a:t>
            </a:r>
          </a:p>
          <a:p>
            <a:pPr lvl="0"/>
            <a:r>
              <a:rPr lang="hr-HR" sz="1600" dirty="0"/>
              <a:t> K</a:t>
            </a:r>
            <a:r>
              <a:rPr lang="hr-HR" sz="1600" b="1" dirty="0"/>
              <a:t>orisnicima najniže mirovine</a:t>
            </a:r>
            <a:r>
              <a:rPr lang="hr-HR" sz="1600" dirty="0"/>
              <a:t> dodatak se određuje na svotu mirovine koja bi mu pripadala prema ukupnom mirovinskom stažu i ostvarenim plaćama, te ako je korisniku i dalje povoljnija najniža mirovina, ostaje u isplati najniža mirovina.</a:t>
            </a:r>
          </a:p>
        </p:txBody>
      </p:sp>
    </p:spTree>
    <p:extLst>
      <p:ext uri="{BB962C8B-B14F-4D97-AF65-F5344CB8AC3E}">
        <p14:creationId xmlns:p14="http://schemas.microsoft.com/office/powerpoint/2010/main" val="3874413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Dodatak na mirovinu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199" y="1536569"/>
            <a:ext cx="10660811" cy="4640394"/>
          </a:xfrm>
        </p:spPr>
        <p:txBody>
          <a:bodyPr>
            <a:normAutofit lnSpcReduction="10000"/>
          </a:bodyPr>
          <a:lstStyle/>
          <a:p>
            <a:r>
              <a:rPr lang="hr-HR" dirty="0"/>
              <a:t>Na mirovine ostvarene i određene isključivo prema ZOMO-u: 4 do 27%</a:t>
            </a:r>
          </a:p>
          <a:p>
            <a:endParaRPr lang="hr-HR" dirty="0"/>
          </a:p>
          <a:p>
            <a:r>
              <a:rPr lang="hr-HR" dirty="0"/>
              <a:t>Ne pripada </a:t>
            </a:r>
            <a:r>
              <a:rPr lang="hr-HR" dirty="0" smtClean="0"/>
              <a:t>na </a:t>
            </a:r>
            <a:r>
              <a:rPr lang="hr-HR" dirty="0"/>
              <a:t>mirovine ostvarene prema posebnim propisima, ni </a:t>
            </a:r>
            <a:r>
              <a:rPr lang="hr-HR" dirty="0" smtClean="0"/>
              <a:t>na </a:t>
            </a:r>
            <a:r>
              <a:rPr lang="hr-HR" dirty="0"/>
              <a:t>mirovine ostvarene prema ZOMO-u a uvećane prema posebnim propisima, te na najnižu niti najvišu mirovinu, niti na osnovnu mirovinu</a:t>
            </a:r>
          </a:p>
          <a:p>
            <a:endParaRPr lang="hr-HR" dirty="0"/>
          </a:p>
          <a:p>
            <a:r>
              <a:rPr lang="hr-HR" dirty="0"/>
              <a:t>Na osnovnu mirovinu ne pripada jer se ostvaruje i mirovina iz II. stupa (Zakon o dodatku)</a:t>
            </a:r>
          </a:p>
        </p:txBody>
      </p:sp>
    </p:spTree>
    <p:extLst>
      <p:ext uri="{BB962C8B-B14F-4D97-AF65-F5344CB8AC3E}">
        <p14:creationId xmlns:p14="http://schemas.microsoft.com/office/powerpoint/2010/main" val="26214687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38912" y="1825625"/>
            <a:ext cx="558088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ANA , ROĐ .1961. g </a:t>
            </a:r>
          </a:p>
          <a:p>
            <a:pPr marL="0" indent="0">
              <a:buNone/>
            </a:pPr>
            <a:r>
              <a:rPr lang="hr-HR" dirty="0"/>
              <a:t>(ZANIMANJE)</a:t>
            </a:r>
          </a:p>
          <a:p>
            <a:pPr marL="0" indent="0">
              <a:buNone/>
            </a:pPr>
            <a:r>
              <a:rPr lang="hr-HR" dirty="0"/>
              <a:t>OSIGURANA U 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75% prosječne </a:t>
            </a:r>
            <a:r>
              <a:rPr lang="hr-HR" dirty="0"/>
              <a:t>plaće u RH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Prijevremena starosna mirovina iz HZMO-a s dodatkom 1695,16 kn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01A20-151F-6945-8BDD-C817B5148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1253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MARA , ROĐ .1962. g </a:t>
            </a:r>
          </a:p>
          <a:p>
            <a:pPr marL="0" indent="0">
              <a:buNone/>
            </a:pPr>
            <a:r>
              <a:rPr lang="hr-HR" dirty="0"/>
              <a:t>( ISTO ZANIMANJE).</a:t>
            </a:r>
          </a:p>
          <a:p>
            <a:pPr marL="0" indent="0">
              <a:buNone/>
            </a:pPr>
            <a:r>
              <a:rPr lang="hr-HR" dirty="0"/>
              <a:t> OSIGURANA  U I. i II.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75% prosječne </a:t>
            </a:r>
            <a:r>
              <a:rPr lang="hr-HR" dirty="0"/>
              <a:t>plaće u RH               </a:t>
            </a:r>
          </a:p>
          <a:p>
            <a:pPr marL="0" indent="0">
              <a:buNone/>
            </a:pPr>
            <a:r>
              <a:rPr lang="hr-HR" dirty="0"/>
              <a:t>U I. stupu  (HZMO) </a:t>
            </a:r>
            <a:r>
              <a:rPr lang="hr-HR" dirty="0" err="1"/>
              <a:t>osn</a:t>
            </a:r>
            <a:r>
              <a:rPr lang="hr-HR" dirty="0"/>
              <a:t>. mirovina 1172,75 kn</a:t>
            </a:r>
          </a:p>
          <a:p>
            <a:pPr marL="0" indent="0">
              <a:buNone/>
            </a:pPr>
            <a:r>
              <a:rPr lang="hr-HR" dirty="0"/>
              <a:t>U II. stupu                                          256,72 kn</a:t>
            </a:r>
          </a:p>
          <a:p>
            <a:pPr marL="0" indent="0">
              <a:buNone/>
            </a:pPr>
            <a:r>
              <a:rPr lang="hr-HR" b="1" dirty="0"/>
              <a:t>Prijevremena starosna mirovina iz I. i II. stupa (HZMO i MOD) 1429,47 kn</a:t>
            </a:r>
            <a:endParaRPr lang="hr-HR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BB591-F18C-6248-A853-D7FD0C1A1945}"/>
              </a:ext>
            </a:extLst>
          </p:cNvPr>
          <p:cNvSpPr/>
          <p:nvPr/>
        </p:nvSpPr>
        <p:spPr>
          <a:xfrm>
            <a:off x="6112042" y="3105835"/>
            <a:ext cx="303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78D956-DCE4-4F4C-8B53-97289D518B7D}"/>
              </a:ext>
            </a:extLst>
          </p:cNvPr>
          <p:cNvSpPr txBox="1">
            <a:spLocks/>
          </p:cNvSpPr>
          <p:nvPr/>
        </p:nvSpPr>
        <p:spPr>
          <a:xfrm>
            <a:off x="838200" y="377002"/>
            <a:ext cx="10515600" cy="1159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j-cs"/>
              </a:defRPr>
            </a:lvl1pPr>
          </a:lstStyle>
          <a:p>
            <a:r>
              <a:rPr lang="hr-HR" dirty="0"/>
              <a:t>Odnosi starosne mirovine iz I. stupa s dodatkom u odnosu na osiguranika obvezno osiguranog u I . i II. stupa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F4513-A4E2-B647-AE17-0D49FFE50134}"/>
              </a:ext>
            </a:extLst>
          </p:cNvPr>
          <p:cNvSpPr txBox="1"/>
          <p:nvPr/>
        </p:nvSpPr>
        <p:spPr>
          <a:xfrm>
            <a:off x="2824774" y="6311900"/>
            <a:ext cx="625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RAZLIKA  265,69 kuna</a:t>
            </a:r>
          </a:p>
        </p:txBody>
      </p:sp>
    </p:spTree>
    <p:extLst>
      <p:ext uri="{BB962C8B-B14F-4D97-AF65-F5344CB8AC3E}">
        <p14:creationId xmlns:p14="http://schemas.microsoft.com/office/powerpoint/2010/main" val="23560223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8496" y="1825625"/>
            <a:ext cx="586130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ANA , ROĐ .1961. g </a:t>
            </a:r>
          </a:p>
          <a:p>
            <a:pPr marL="0" indent="0">
              <a:buNone/>
            </a:pPr>
            <a:r>
              <a:rPr lang="hr-HR" dirty="0"/>
              <a:t>(ZANIMANJE)</a:t>
            </a:r>
          </a:p>
          <a:p>
            <a:pPr marL="0" indent="0">
              <a:buNone/>
            </a:pPr>
            <a:r>
              <a:rPr lang="hr-HR" dirty="0"/>
              <a:t>OSIGURANA U 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100% prosječne </a:t>
            </a:r>
            <a:r>
              <a:rPr lang="hr-HR" dirty="0"/>
              <a:t>plaće u RH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Prijevremena starosna mirovina iz HZMO-a s dodatkom 2260,21 kn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01A20-151F-6945-8BDD-C817B5148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1253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MARA , ROĐ .1962. g </a:t>
            </a:r>
          </a:p>
          <a:p>
            <a:pPr marL="0" indent="0">
              <a:buNone/>
            </a:pPr>
            <a:r>
              <a:rPr lang="hr-HR" dirty="0"/>
              <a:t>( ISTO ZANIMANJE).</a:t>
            </a:r>
          </a:p>
          <a:p>
            <a:pPr marL="0" indent="0">
              <a:buNone/>
            </a:pPr>
            <a:r>
              <a:rPr lang="hr-HR" dirty="0"/>
              <a:t> OSIGURANA  U I. i II.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100% prosječne </a:t>
            </a:r>
            <a:r>
              <a:rPr lang="hr-HR" dirty="0"/>
              <a:t>plaće u RH               </a:t>
            </a:r>
          </a:p>
          <a:p>
            <a:pPr marL="0" indent="0">
              <a:buNone/>
            </a:pPr>
            <a:r>
              <a:rPr lang="hr-HR" dirty="0"/>
              <a:t>U I. stupu  (HZMO) </a:t>
            </a:r>
            <a:r>
              <a:rPr lang="hr-HR" dirty="0" err="1"/>
              <a:t>osn</a:t>
            </a:r>
            <a:r>
              <a:rPr lang="hr-HR" dirty="0"/>
              <a:t>. mirovina 1563,62 kn</a:t>
            </a:r>
          </a:p>
          <a:p>
            <a:pPr marL="0" indent="0">
              <a:buNone/>
            </a:pPr>
            <a:r>
              <a:rPr lang="hr-HR" dirty="0"/>
              <a:t>U II. stupu 			      342,30 kn</a:t>
            </a:r>
          </a:p>
          <a:p>
            <a:pPr marL="0" indent="0">
              <a:buNone/>
            </a:pPr>
            <a:r>
              <a:rPr lang="hr-HR" b="1" dirty="0"/>
              <a:t>Prijevremena starosna mirovina iz I. i II. stupa (HZMO i MOD) 1905, 92 kn</a:t>
            </a:r>
            <a:endParaRPr lang="hr-HR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BB591-F18C-6248-A853-D7FD0C1A1945}"/>
              </a:ext>
            </a:extLst>
          </p:cNvPr>
          <p:cNvSpPr/>
          <p:nvPr/>
        </p:nvSpPr>
        <p:spPr>
          <a:xfrm>
            <a:off x="6112042" y="3105835"/>
            <a:ext cx="303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78D956-DCE4-4F4C-8B53-97289D518B7D}"/>
              </a:ext>
            </a:extLst>
          </p:cNvPr>
          <p:cNvSpPr txBox="1">
            <a:spLocks/>
          </p:cNvSpPr>
          <p:nvPr/>
        </p:nvSpPr>
        <p:spPr>
          <a:xfrm>
            <a:off x="838200" y="377002"/>
            <a:ext cx="10515600" cy="1159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j-cs"/>
              </a:defRPr>
            </a:lvl1pPr>
          </a:lstStyle>
          <a:p>
            <a:r>
              <a:rPr lang="hr-HR" dirty="0"/>
              <a:t>Odnosi starosne mirovine iz I. stupa s dodatkom u odnosu na osiguranika obvezno osiguranog u I . i II. stupa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F4513-A4E2-B647-AE17-0D49FFE50134}"/>
              </a:ext>
            </a:extLst>
          </p:cNvPr>
          <p:cNvSpPr txBox="1"/>
          <p:nvPr/>
        </p:nvSpPr>
        <p:spPr>
          <a:xfrm>
            <a:off x="2824774" y="6311900"/>
            <a:ext cx="625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RAZLIKA </a:t>
            </a:r>
            <a:r>
              <a:rPr lang="hr-HR" sz="3200" b="1" dirty="0">
                <a:solidFill>
                  <a:schemeClr val="bg1"/>
                </a:solidFill>
              </a:rPr>
              <a:t>354,29</a:t>
            </a:r>
            <a:r>
              <a:rPr lang="sr-Latn-RS" sz="3200" b="1" dirty="0">
                <a:solidFill>
                  <a:schemeClr val="bg1"/>
                </a:solidFill>
              </a:rPr>
              <a:t> kuna</a:t>
            </a:r>
          </a:p>
        </p:txBody>
      </p:sp>
    </p:spTree>
    <p:extLst>
      <p:ext uri="{BB962C8B-B14F-4D97-AF65-F5344CB8AC3E}">
        <p14:creationId xmlns:p14="http://schemas.microsoft.com/office/powerpoint/2010/main" val="14377956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8496" y="1825625"/>
            <a:ext cx="586130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ANA , ROĐ .1961. g </a:t>
            </a:r>
          </a:p>
          <a:p>
            <a:pPr marL="0" indent="0">
              <a:buNone/>
            </a:pPr>
            <a:r>
              <a:rPr lang="hr-HR" dirty="0"/>
              <a:t>(ZANIMANJE)</a:t>
            </a:r>
          </a:p>
          <a:p>
            <a:pPr marL="0" indent="0">
              <a:buNone/>
            </a:pPr>
            <a:r>
              <a:rPr lang="hr-HR" dirty="0"/>
              <a:t>OSIGURANA U 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175% prosječne </a:t>
            </a:r>
            <a:r>
              <a:rPr lang="hr-HR" dirty="0"/>
              <a:t>plaće u RH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Prijevremena starosna mirovina iz HZMO-a s dodatkom 3955,37 kn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01A20-151F-6945-8BDD-C817B5148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1253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MARA , ROĐ .1962. g </a:t>
            </a:r>
          </a:p>
          <a:p>
            <a:pPr marL="0" indent="0">
              <a:buNone/>
            </a:pPr>
            <a:r>
              <a:rPr lang="hr-HR" dirty="0"/>
              <a:t>( ISTO ZANIMANJE).</a:t>
            </a:r>
          </a:p>
          <a:p>
            <a:pPr marL="0" indent="0">
              <a:buNone/>
            </a:pPr>
            <a:r>
              <a:rPr lang="hr-HR" dirty="0"/>
              <a:t> OSIGURANA  U I. i II.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175% prosječne </a:t>
            </a:r>
            <a:r>
              <a:rPr lang="hr-HR" dirty="0"/>
              <a:t>plaće u RH               </a:t>
            </a:r>
          </a:p>
          <a:p>
            <a:pPr marL="0" indent="0">
              <a:buNone/>
            </a:pPr>
            <a:r>
              <a:rPr lang="hr-HR" dirty="0"/>
              <a:t>U I. stupu  (HZMO) </a:t>
            </a:r>
            <a:r>
              <a:rPr lang="hr-HR" dirty="0" err="1"/>
              <a:t>osn</a:t>
            </a:r>
            <a:r>
              <a:rPr lang="hr-HR" dirty="0"/>
              <a:t>. mirovina 2736,19 kn</a:t>
            </a:r>
          </a:p>
          <a:p>
            <a:pPr marL="0" indent="0">
              <a:buNone/>
            </a:pPr>
            <a:r>
              <a:rPr lang="hr-HR" dirty="0"/>
              <a:t>U II. stupu 			      599,02 kn</a:t>
            </a:r>
          </a:p>
          <a:p>
            <a:pPr marL="0" indent="0">
              <a:buNone/>
            </a:pPr>
            <a:r>
              <a:rPr lang="hr-HR" b="1" dirty="0"/>
              <a:t>Prijevremena starosna mirovina iz I. i II. stupa (HZMO i MOD)  3335,21 kn</a:t>
            </a:r>
            <a:endParaRPr lang="hr-HR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BB591-F18C-6248-A853-D7FD0C1A1945}"/>
              </a:ext>
            </a:extLst>
          </p:cNvPr>
          <p:cNvSpPr/>
          <p:nvPr/>
        </p:nvSpPr>
        <p:spPr>
          <a:xfrm>
            <a:off x="6112042" y="3105835"/>
            <a:ext cx="303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78D956-DCE4-4F4C-8B53-97289D518B7D}"/>
              </a:ext>
            </a:extLst>
          </p:cNvPr>
          <p:cNvSpPr txBox="1">
            <a:spLocks/>
          </p:cNvSpPr>
          <p:nvPr/>
        </p:nvSpPr>
        <p:spPr>
          <a:xfrm>
            <a:off x="838200" y="377002"/>
            <a:ext cx="10515600" cy="1159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j-cs"/>
              </a:defRPr>
            </a:lvl1pPr>
          </a:lstStyle>
          <a:p>
            <a:r>
              <a:rPr lang="hr-HR" dirty="0"/>
              <a:t>Odnosi starosne mirovine iz I. stupa s dodatkom u odnosu na osiguranika obvezno osiguranog u I . i II. stupa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F4513-A4E2-B647-AE17-0D49FFE50134}"/>
              </a:ext>
            </a:extLst>
          </p:cNvPr>
          <p:cNvSpPr txBox="1"/>
          <p:nvPr/>
        </p:nvSpPr>
        <p:spPr>
          <a:xfrm>
            <a:off x="2824774" y="6311900"/>
            <a:ext cx="625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RAZLIKA </a:t>
            </a:r>
            <a:r>
              <a:rPr lang="hr-HR" sz="3200" b="1" dirty="0">
                <a:solidFill>
                  <a:schemeClr val="bg1"/>
                </a:solidFill>
              </a:rPr>
              <a:t>620,16</a:t>
            </a:r>
            <a:r>
              <a:rPr lang="sr-Latn-RS" sz="3200" b="1" dirty="0">
                <a:solidFill>
                  <a:schemeClr val="bg1"/>
                </a:solidFill>
              </a:rPr>
              <a:t> kuna</a:t>
            </a:r>
          </a:p>
        </p:txBody>
      </p:sp>
    </p:spTree>
    <p:extLst>
      <p:ext uri="{BB962C8B-B14F-4D97-AF65-F5344CB8AC3E}">
        <p14:creationId xmlns:p14="http://schemas.microsoft.com/office/powerpoint/2010/main" val="3915398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8496" y="1825625"/>
            <a:ext cx="586130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ANA , ROĐ .1961. g </a:t>
            </a:r>
          </a:p>
          <a:p>
            <a:pPr marL="0" indent="0">
              <a:buNone/>
            </a:pPr>
            <a:r>
              <a:rPr lang="hr-HR" dirty="0"/>
              <a:t>(ZANIMANJE)</a:t>
            </a:r>
          </a:p>
          <a:p>
            <a:pPr marL="0" indent="0">
              <a:buNone/>
            </a:pPr>
            <a:r>
              <a:rPr lang="hr-HR" dirty="0"/>
              <a:t>OSIGURANA U 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200% prosječne </a:t>
            </a:r>
            <a:r>
              <a:rPr lang="hr-HR" dirty="0"/>
              <a:t>plaće u RH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Prijevremena starosna mirovina iz HZMO-a s dodatkom 4520,42 kn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01A20-151F-6945-8BDD-C817B5148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1253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MARA , ROĐ .1962. g </a:t>
            </a:r>
          </a:p>
          <a:p>
            <a:pPr marL="0" indent="0">
              <a:buNone/>
            </a:pPr>
            <a:r>
              <a:rPr lang="hr-HR" dirty="0"/>
              <a:t>( ISTO ZANIMANJE).</a:t>
            </a:r>
          </a:p>
          <a:p>
            <a:pPr marL="0" indent="0">
              <a:buNone/>
            </a:pPr>
            <a:r>
              <a:rPr lang="hr-HR"/>
              <a:t>OSIGURANA  </a:t>
            </a:r>
            <a:r>
              <a:rPr lang="hr-HR" dirty="0"/>
              <a:t>U I. i II.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200% prosječne </a:t>
            </a:r>
            <a:r>
              <a:rPr lang="hr-HR" dirty="0"/>
              <a:t>plaće u RH               </a:t>
            </a:r>
          </a:p>
          <a:p>
            <a:pPr marL="0" indent="0">
              <a:buNone/>
            </a:pPr>
            <a:r>
              <a:rPr lang="hr-HR" dirty="0"/>
              <a:t>U I. stupu  (HZMO) </a:t>
            </a:r>
            <a:r>
              <a:rPr lang="hr-HR" dirty="0" err="1"/>
              <a:t>osn</a:t>
            </a:r>
            <a:r>
              <a:rPr lang="hr-HR" dirty="0"/>
              <a:t>. mirovina 3127,24 kn</a:t>
            </a:r>
          </a:p>
          <a:p>
            <a:pPr marL="0" indent="0">
              <a:buNone/>
            </a:pPr>
            <a:r>
              <a:rPr lang="hr-HR" dirty="0"/>
              <a:t>U II. stupu 			      684,60 kn</a:t>
            </a:r>
          </a:p>
          <a:p>
            <a:pPr marL="0" indent="0">
              <a:buNone/>
            </a:pPr>
            <a:r>
              <a:rPr lang="hr-HR" b="1" dirty="0"/>
              <a:t>Prijevremena starosna mirovina iz I. i II. stupa (HZMO i MOD)  3811,84 kn</a:t>
            </a:r>
            <a:endParaRPr lang="hr-HR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BB591-F18C-6248-A853-D7FD0C1A1945}"/>
              </a:ext>
            </a:extLst>
          </p:cNvPr>
          <p:cNvSpPr/>
          <p:nvPr/>
        </p:nvSpPr>
        <p:spPr>
          <a:xfrm>
            <a:off x="6112042" y="3105835"/>
            <a:ext cx="303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78D956-DCE4-4F4C-8B53-97289D518B7D}"/>
              </a:ext>
            </a:extLst>
          </p:cNvPr>
          <p:cNvSpPr txBox="1">
            <a:spLocks/>
          </p:cNvSpPr>
          <p:nvPr/>
        </p:nvSpPr>
        <p:spPr>
          <a:xfrm>
            <a:off x="838200" y="377002"/>
            <a:ext cx="10515600" cy="1159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j-cs"/>
              </a:defRPr>
            </a:lvl1pPr>
          </a:lstStyle>
          <a:p>
            <a:r>
              <a:rPr lang="hr-HR" dirty="0"/>
              <a:t>Odnosi starosne mirovine iz I. stupa s dodatkom u odnosu na osiguranika obvezno osiguranog u I . i II. stupa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F4513-A4E2-B647-AE17-0D49FFE50134}"/>
              </a:ext>
            </a:extLst>
          </p:cNvPr>
          <p:cNvSpPr txBox="1"/>
          <p:nvPr/>
        </p:nvSpPr>
        <p:spPr>
          <a:xfrm>
            <a:off x="2824774" y="6311900"/>
            <a:ext cx="625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RAZLIKA </a:t>
            </a:r>
            <a:r>
              <a:rPr lang="hr-HR" sz="3200" b="1" dirty="0">
                <a:solidFill>
                  <a:schemeClr val="bg1"/>
                </a:solidFill>
              </a:rPr>
              <a:t>708,58</a:t>
            </a:r>
            <a:r>
              <a:rPr lang="sr-Latn-RS" sz="3200" b="1" dirty="0">
                <a:solidFill>
                  <a:schemeClr val="bg1"/>
                </a:solidFill>
              </a:rPr>
              <a:t> kuna</a:t>
            </a:r>
          </a:p>
        </p:txBody>
      </p:sp>
    </p:spTree>
    <p:extLst>
      <p:ext uri="{BB962C8B-B14F-4D97-AF65-F5344CB8AC3E}">
        <p14:creationId xmlns:p14="http://schemas.microsoft.com/office/powerpoint/2010/main" val="31747024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/>
            </a:r>
            <a:br>
              <a:rPr lang="hr-HR" sz="3600" dirty="0"/>
            </a:b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8496" y="1825625"/>
            <a:ext cx="586130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ANA , ROĐ .1961. g </a:t>
            </a:r>
          </a:p>
          <a:p>
            <a:pPr marL="0" indent="0">
              <a:buNone/>
            </a:pPr>
            <a:r>
              <a:rPr lang="hr-HR" dirty="0"/>
              <a:t>(ZANIMANJE)</a:t>
            </a:r>
          </a:p>
          <a:p>
            <a:pPr marL="0" indent="0">
              <a:buNone/>
            </a:pPr>
            <a:r>
              <a:rPr lang="hr-HR" dirty="0"/>
              <a:t>OSIGURANA U 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340% prosječne </a:t>
            </a:r>
            <a:r>
              <a:rPr lang="hr-HR" dirty="0"/>
              <a:t>plaće u RH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Prijevremena starosna mirovina iz HZMO-a s dodatkom 7684,73 kn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B01A20-151F-6945-8BDD-C817B5148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12536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dirty="0"/>
              <a:t>MARA , ROĐ .1962. g </a:t>
            </a:r>
          </a:p>
          <a:p>
            <a:pPr marL="0" indent="0">
              <a:buNone/>
            </a:pPr>
            <a:r>
              <a:rPr lang="hr-HR" dirty="0"/>
              <a:t>( ISTO ZANIMANJE).</a:t>
            </a:r>
          </a:p>
          <a:p>
            <a:pPr marL="0" indent="0">
              <a:buNone/>
            </a:pPr>
            <a:r>
              <a:rPr lang="hr-HR" dirty="0"/>
              <a:t>OSIGURANA  U I. i II. STUPU</a:t>
            </a:r>
          </a:p>
          <a:p>
            <a:pPr marL="0" indent="0">
              <a:buNone/>
            </a:pPr>
            <a:r>
              <a:rPr lang="hr-HR" dirty="0"/>
              <a:t>Mirovinski staž 35 godina </a:t>
            </a:r>
          </a:p>
          <a:p>
            <a:pPr marL="0" indent="0">
              <a:buNone/>
            </a:pPr>
            <a:r>
              <a:rPr lang="hr-HR" dirty="0"/>
              <a:t>PLAĆA JE u </a:t>
            </a:r>
            <a:r>
              <a:rPr lang="hr-HR" b="1" dirty="0"/>
              <a:t>visini 340% prosječne </a:t>
            </a:r>
            <a:r>
              <a:rPr lang="hr-HR" dirty="0"/>
              <a:t>plaće u RH               </a:t>
            </a:r>
          </a:p>
          <a:p>
            <a:pPr marL="0" indent="0">
              <a:buNone/>
            </a:pPr>
            <a:r>
              <a:rPr lang="hr-HR" dirty="0"/>
              <a:t>U I. stupu  (HZMO) </a:t>
            </a:r>
            <a:r>
              <a:rPr lang="hr-HR" dirty="0" err="1"/>
              <a:t>osn</a:t>
            </a:r>
            <a:r>
              <a:rPr lang="hr-HR" dirty="0"/>
              <a:t>. mirovina 5316,12 kn</a:t>
            </a:r>
          </a:p>
          <a:p>
            <a:pPr marL="0" indent="0">
              <a:buNone/>
            </a:pPr>
            <a:r>
              <a:rPr lang="hr-HR" dirty="0"/>
              <a:t>U II. stupu 			      1163,82 kn</a:t>
            </a:r>
          </a:p>
          <a:p>
            <a:pPr marL="0" indent="0">
              <a:buNone/>
            </a:pPr>
            <a:r>
              <a:rPr lang="hr-HR" b="1" dirty="0"/>
              <a:t>Prijevremena starosna mirovina iz I. i II. stupa (HZMO i MOD)  6479,94kn</a:t>
            </a:r>
            <a:endParaRPr lang="hr-HR" dirty="0"/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EBB591-F18C-6248-A853-D7FD0C1A1945}"/>
              </a:ext>
            </a:extLst>
          </p:cNvPr>
          <p:cNvSpPr/>
          <p:nvPr/>
        </p:nvSpPr>
        <p:spPr>
          <a:xfrm>
            <a:off x="6112042" y="3105835"/>
            <a:ext cx="3031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Latn-RS" dirty="0"/>
          </a:p>
          <a:p>
            <a:endParaRPr lang="sr-Latn-RS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DE78D956-DCE4-4F4C-8B53-97289D518B7D}"/>
              </a:ext>
            </a:extLst>
          </p:cNvPr>
          <p:cNvSpPr txBox="1">
            <a:spLocks/>
          </p:cNvSpPr>
          <p:nvPr/>
        </p:nvSpPr>
        <p:spPr>
          <a:xfrm>
            <a:off x="838200" y="377002"/>
            <a:ext cx="10515600" cy="1159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Fira Sans Medium" panose="020B0503050000020004" pitchFamily="34" charset="0"/>
                <a:ea typeface="Fira Sans Medium" panose="020B0503050000020004" pitchFamily="34" charset="0"/>
                <a:cs typeface="+mj-cs"/>
              </a:defRPr>
            </a:lvl1pPr>
          </a:lstStyle>
          <a:p>
            <a:r>
              <a:rPr lang="hr-HR" dirty="0"/>
              <a:t>Odnosi starosne mirovine iz I. stupa s dodatkom u odnosu na osiguranika obvezno osiguranog u I . i II. stupa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F4513-A4E2-B647-AE17-0D49FFE50134}"/>
              </a:ext>
            </a:extLst>
          </p:cNvPr>
          <p:cNvSpPr txBox="1"/>
          <p:nvPr/>
        </p:nvSpPr>
        <p:spPr>
          <a:xfrm>
            <a:off x="2824774" y="6311900"/>
            <a:ext cx="625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>
                <a:solidFill>
                  <a:schemeClr val="bg1"/>
                </a:solidFill>
              </a:rPr>
              <a:t>RAZLIKA </a:t>
            </a:r>
            <a:r>
              <a:rPr lang="hr-HR" sz="3200" b="1" dirty="0">
                <a:solidFill>
                  <a:schemeClr val="bg1"/>
                </a:solidFill>
              </a:rPr>
              <a:t>1204,79</a:t>
            </a:r>
            <a:r>
              <a:rPr lang="sr-Latn-RS" sz="3200" b="1" dirty="0">
                <a:solidFill>
                  <a:schemeClr val="bg1"/>
                </a:solidFill>
              </a:rPr>
              <a:t> kuna</a:t>
            </a:r>
          </a:p>
        </p:txBody>
      </p:sp>
    </p:spTree>
    <p:extLst>
      <p:ext uri="{BB962C8B-B14F-4D97-AF65-F5344CB8AC3E}">
        <p14:creationId xmlns:p14="http://schemas.microsoft.com/office/powerpoint/2010/main" val="770322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Primjer izračuna starosne mirovine prema važećem ZOMO-u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8000" dirty="0"/>
              <a:t>starosna mirovina za 40 g. mirovinskog staža ako je ostvarivao plaće u razini prosječne plaće u RH te je prosječni vrijednosni bod 1,0 </a:t>
            </a:r>
          </a:p>
          <a:p>
            <a:r>
              <a:rPr lang="hr-HR" sz="8000" dirty="0"/>
              <a:t>     OB = PVB 1,0 x PF 1,0 x 40   = </a:t>
            </a:r>
            <a:r>
              <a:rPr lang="hr-HR" sz="8000" b="1" dirty="0"/>
              <a:t>40                                         M= 40 X 1,0 X 63,88 = 2555,20 kn</a:t>
            </a:r>
            <a:endParaRPr lang="hr-HR" sz="8000" dirty="0"/>
          </a:p>
          <a:p>
            <a:pPr marL="0" indent="0">
              <a:buNone/>
            </a:pPr>
            <a:r>
              <a:rPr lang="hr-HR" sz="8000" b="1" dirty="0"/>
              <a:t>                                                                                                            Plus dodatak 27% </a:t>
            </a:r>
            <a:endParaRPr lang="hr-HR" sz="8000" dirty="0"/>
          </a:p>
          <a:p>
            <a:pPr marL="0" indent="0">
              <a:buNone/>
            </a:pPr>
            <a:r>
              <a:rPr lang="hr-HR" sz="8000" b="1" dirty="0"/>
              <a:t>                                                                                                            </a:t>
            </a:r>
            <a:r>
              <a:rPr lang="hr-HR" sz="9600" b="1" dirty="0"/>
              <a:t>2555,20 x 27% = 3245,10 kn</a:t>
            </a:r>
          </a:p>
          <a:p>
            <a:pPr marL="0" indent="0">
              <a:buNone/>
            </a:pPr>
            <a:endParaRPr lang="hr-HR" sz="9600" dirty="0"/>
          </a:p>
          <a:p>
            <a:r>
              <a:rPr lang="hr-HR" sz="8000" b="1" dirty="0"/>
              <a:t> </a:t>
            </a:r>
            <a:r>
              <a:rPr lang="hr-HR" sz="8000" dirty="0"/>
              <a:t>prijevremena starosna mirovina za 40 g. mirovinskog staža ako je ostvarivao plaće u razini prosječne plaće u RH te je prosječni vrijednosni bod 1,0 i ako je pet godina ranije otišao u mirovinu, odnosno sa 60 godina života  </a:t>
            </a:r>
          </a:p>
          <a:p>
            <a:r>
              <a:rPr lang="hr-HR" sz="8000" dirty="0"/>
              <a:t>     OB = PVB 1,0 x PF 1,0 - (0,10 x60) x 40                            </a:t>
            </a:r>
            <a:r>
              <a:rPr lang="hr-HR" sz="9600" b="1" dirty="0"/>
              <a:t>M=  37,60 x 1,0 </a:t>
            </a:r>
            <a:r>
              <a:rPr lang="hr-HR" sz="9600" dirty="0"/>
              <a:t>x</a:t>
            </a:r>
            <a:r>
              <a:rPr lang="hr-HR" sz="9600" b="1" dirty="0"/>
              <a:t> 63,88 = 2401,89</a:t>
            </a:r>
            <a:endParaRPr lang="hr-HR" sz="9600" dirty="0"/>
          </a:p>
          <a:p>
            <a:pPr marL="0" indent="0">
              <a:buNone/>
            </a:pPr>
            <a:r>
              <a:rPr lang="hr-HR" sz="8000" dirty="0"/>
              <a:t>               = 1,0 x 0,9400 x 40                                                          </a:t>
            </a:r>
            <a:r>
              <a:rPr lang="hr-HR" sz="9600" b="1" dirty="0"/>
              <a:t>Plus dodatak 27%  = 3050,40 kn</a:t>
            </a:r>
            <a:endParaRPr lang="hr-HR" sz="8000" dirty="0"/>
          </a:p>
          <a:p>
            <a:pPr marL="0" indent="0">
              <a:buNone/>
            </a:pPr>
            <a:r>
              <a:rPr lang="hr-HR" sz="8000" dirty="0"/>
              <a:t>           </a:t>
            </a:r>
            <a:r>
              <a:rPr lang="hr-HR" sz="8000" b="1" dirty="0"/>
              <a:t>             </a:t>
            </a:r>
            <a:endParaRPr lang="hr-HR" sz="8000" dirty="0"/>
          </a:p>
          <a:p>
            <a:r>
              <a:rPr lang="hr-HR" b="1" dirty="0"/>
              <a:t> 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61000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Izračun prijevremene starosne mirovine za 40 godina mirovinskog staža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prijevremena starosna mirovina za 40 g. mirovinskog staža ako je ostvarivao plaće u razini prosječne plaće u RH te je prosječni vrijednosni bod 1,0 i ako je pet godina ranije otišao u mirovinu, odnosno sa 60 g. života </a:t>
            </a:r>
          </a:p>
          <a:p>
            <a:pPr marL="0" indent="0">
              <a:buNone/>
            </a:pPr>
            <a:r>
              <a:rPr lang="hr-HR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r-HR" sz="5500" dirty="0"/>
              <a:t> </a:t>
            </a:r>
            <a:r>
              <a:rPr lang="hr-HR" sz="6400" dirty="0"/>
              <a:t>     </a:t>
            </a:r>
            <a:r>
              <a:rPr lang="hr-HR" sz="6400" spc="300" dirty="0"/>
              <a:t>Osobni bodovi (OB)= PVB 1,0 x PF 1,0 - (0,10 x60) x 40 </a:t>
            </a:r>
          </a:p>
          <a:p>
            <a:pPr marL="0" indent="0">
              <a:buNone/>
            </a:pPr>
            <a:r>
              <a:rPr lang="hr-HR" sz="6400" spc="300" dirty="0"/>
              <a:t>          =1,0 x 0,9400 x 40</a:t>
            </a:r>
          </a:p>
          <a:p>
            <a:pPr marL="0" indent="0">
              <a:buNone/>
            </a:pPr>
            <a:r>
              <a:rPr lang="hr-HR" sz="6400" spc="300" dirty="0"/>
              <a:t>          =</a:t>
            </a:r>
            <a:r>
              <a:rPr lang="hr-HR" sz="6400" b="1" spc="300" dirty="0"/>
              <a:t>37,60</a:t>
            </a:r>
            <a:endParaRPr lang="hr-HR" sz="6400" spc="300" dirty="0"/>
          </a:p>
          <a:p>
            <a:pPr marL="0" indent="0">
              <a:buNone/>
            </a:pPr>
            <a:r>
              <a:rPr lang="hr-HR" sz="6400" b="1" dirty="0"/>
              <a:t> </a:t>
            </a:r>
            <a:endParaRPr lang="hr-HR" sz="6400" dirty="0"/>
          </a:p>
          <a:p>
            <a:r>
              <a:rPr lang="hr-HR" sz="6400" b="1" spc="300" dirty="0"/>
              <a:t>      Mirovina  =  37,60 x 1,0 </a:t>
            </a:r>
            <a:r>
              <a:rPr lang="hr-HR" sz="6400" spc="300" dirty="0"/>
              <a:t>x</a:t>
            </a:r>
            <a:r>
              <a:rPr lang="hr-HR" sz="6400" b="1" spc="300" dirty="0"/>
              <a:t> 63,88</a:t>
            </a:r>
            <a:endParaRPr lang="hr-HR" sz="6400" spc="300" dirty="0"/>
          </a:p>
          <a:p>
            <a:pPr marL="0" indent="0">
              <a:buNone/>
            </a:pPr>
            <a:r>
              <a:rPr lang="hr-HR" sz="6400" b="1" spc="300" dirty="0"/>
              <a:t>                        =  2401,89 kn</a:t>
            </a:r>
            <a:endParaRPr lang="hr-HR" sz="6400" spc="300" dirty="0"/>
          </a:p>
          <a:p>
            <a:pPr marL="0" indent="0">
              <a:buNone/>
            </a:pPr>
            <a:r>
              <a:rPr lang="hr-HR" sz="6400" b="1" spc="300" dirty="0"/>
              <a:t>           </a:t>
            </a:r>
            <a:endParaRPr lang="hr-HR" sz="6400" spc="300" dirty="0"/>
          </a:p>
          <a:p>
            <a:r>
              <a:rPr lang="hr-HR" sz="6400" b="1" dirty="0"/>
              <a:t>     </a:t>
            </a:r>
            <a:r>
              <a:rPr lang="hr-HR" sz="6400" b="1" spc="300" dirty="0"/>
              <a:t>Plus dodatak 27% </a:t>
            </a:r>
            <a:endParaRPr lang="hr-HR" sz="6400" spc="300" dirty="0"/>
          </a:p>
          <a:p>
            <a:pPr marL="0" indent="0">
              <a:buNone/>
            </a:pPr>
            <a:r>
              <a:rPr lang="hr-HR" sz="6400" b="1" spc="300" dirty="0"/>
              <a:t>      2401,89 x 27% = 3050,40 kn</a:t>
            </a:r>
            <a:endParaRPr lang="hr-HR" sz="6400" spc="300" dirty="0"/>
          </a:p>
          <a:p>
            <a:endParaRPr lang="hr-HR" sz="4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0423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FORMULA ZA OSNOVNU MIROVINU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hr-HR" sz="8000" b="1" dirty="0"/>
              <a:t>Osnovna mirovina (osiguraniku koji je osiguran u I. i II. stupu) </a:t>
            </a:r>
            <a:endParaRPr lang="hr-HR" sz="8000" dirty="0"/>
          </a:p>
          <a:p>
            <a:r>
              <a:rPr lang="hr-HR" sz="8000" dirty="0"/>
              <a:t>ODREĐUJE SE TAKO DA SE NA SVOTU STAROSNE, PRIJEVREMENE ILI OBITELJSKE MIROVINE ZA </a:t>
            </a:r>
            <a:r>
              <a:rPr lang="hr-HR" sz="8000" b="1" dirty="0"/>
              <a:t>STAŽ OSIGURANJA OSTVAREN NAKON UVOĐENJA DRUGOG STUPA PRIMJENJUJE FAKTOR OSNOVNE MIROVINE (IZNOSI 0,75%), ODNOSNO a</a:t>
            </a:r>
            <a:r>
              <a:rPr lang="hr-HR" sz="8000" dirty="0"/>
              <a:t>ko je ostvaren i staž prije uvođenja II. stupa </a:t>
            </a:r>
          </a:p>
          <a:p>
            <a:pPr lvl="1"/>
            <a:r>
              <a:rPr lang="hr-HR" sz="7600" dirty="0"/>
              <a:t>OSNOVNA MIROVINA (OM) = ZBROJ DIJELOVA MIROVINE I TO:</a:t>
            </a:r>
          </a:p>
          <a:p>
            <a:pPr lvl="2"/>
            <a:r>
              <a:rPr lang="hr-HR" sz="7200" dirty="0"/>
              <a:t> DIJELA OD PVB X M.STAŽ do 2002 X 1,0 ( ISTI FAKTOR KAO ZA OSIGURANIKE I. STUPA) plus</a:t>
            </a:r>
          </a:p>
          <a:p>
            <a:pPr lvl="2"/>
            <a:r>
              <a:rPr lang="hr-HR" sz="7200" dirty="0"/>
              <a:t> + DIO MIROVINE OD PVB I M. STAŽ (OD 2002. DO ODLASKA U MIROVINU) X FAKTOR OSNOVNE  MIROVINE  ZA GODINU U KOJOJ SE STJEČE MIROVINA</a:t>
            </a:r>
            <a:r>
              <a:rPr lang="hr-HR" sz="7200" u="sng" dirty="0"/>
              <a:t>. </a:t>
            </a:r>
          </a:p>
          <a:p>
            <a:r>
              <a:rPr lang="hr-HR" sz="8000" b="1" dirty="0"/>
              <a:t>Faktor osnovne mirovine </a:t>
            </a:r>
            <a:r>
              <a:rPr lang="hr-HR" sz="8000" dirty="0"/>
              <a:t>- određuje se svake kalendarske godine u visini prosjeka udjela stope doprinosa za I. stup u ukupnoj stopi doprinosa</a:t>
            </a:r>
          </a:p>
          <a:p>
            <a:r>
              <a:rPr lang="hr-HR" sz="8000" dirty="0"/>
              <a:t>Faktor osnovne mirovine =  0,75  (15% doprinosa u I. stup od ukupno 20% doprinosa)</a:t>
            </a:r>
          </a:p>
          <a:p>
            <a:r>
              <a:rPr lang="hr-HR" sz="8000" dirty="0"/>
              <a:t>Faktor osnovne mirovine primjenjuje se i na najnižu i najvišu mirovinu.</a:t>
            </a:r>
          </a:p>
          <a:p>
            <a:endParaRPr lang="hr-HR" sz="8000" dirty="0"/>
          </a:p>
          <a:p>
            <a:r>
              <a:rPr lang="hr-HR" dirty="0"/>
              <a:t> 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52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DD802E-CEF1-4171-B124-FE7051EFB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21DA06-3969-2841-A9B5-2F2279F4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Razlozi za nužnost reforme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40967D-7DEC-4C7B-ABBF-3F9A6EEE3626}"/>
              </a:ext>
            </a:extLst>
          </p:cNvPr>
          <p:cNvSpPr txBox="1"/>
          <p:nvPr/>
        </p:nvSpPr>
        <p:spPr>
          <a:xfrm>
            <a:off x="0" y="56739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Nizak udio prosječne mirovine u prosječnoj plaći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iznosi 41,86%, odnosno 2.617,00 kn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CAD9B-028B-4DC5-9475-46D88B1CF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906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Izbor mirovine - prelazak u I. stup ako je bio osiguran i u II. stupu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Ostvaruje starosnu i prijevremenu kao da je bio osiguran isključivo u I stupu </a:t>
            </a:r>
          </a:p>
          <a:p>
            <a:r>
              <a:rPr lang="hr-HR" b="1" dirty="0"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M = OB  x  MF  x  AVM                  OB = PVB  x  PF  x mirovinski staž </a:t>
            </a:r>
            <a:endParaRPr lang="hr-HR" dirty="0"/>
          </a:p>
          <a:p>
            <a:r>
              <a:rPr lang="hr-HR" dirty="0"/>
              <a:t> x dodatak 27% ako to želi svojom voljom, a sredstva se s osobnog računa u tom slučaju prenose se u I. stup i time se financira njegova mirovina za ukupnu svotu doprinosa </a:t>
            </a:r>
          </a:p>
        </p:txBody>
      </p:sp>
    </p:spTree>
    <p:extLst>
      <p:ext uri="{BB962C8B-B14F-4D97-AF65-F5344CB8AC3E}">
        <p14:creationId xmlns:p14="http://schemas.microsoft.com/office/powerpoint/2010/main" val="34725160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Osiguranici I. i II. STUPA   -   STAROSNA MIROVINA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178352"/>
            <a:ext cx="10529552" cy="6278516"/>
          </a:xfrm>
        </p:spPr>
        <p:txBody>
          <a:bodyPr>
            <a:normAutofit/>
          </a:bodyPr>
          <a:lstStyle/>
          <a:p>
            <a:pPr fontAlgn="t"/>
            <a:endParaRPr lang="hr-HR" dirty="0"/>
          </a:p>
          <a:p>
            <a:endParaRPr lang="hr-HR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563709"/>
              </p:ext>
            </p:extLst>
          </p:nvPr>
        </p:nvGraphicFramePr>
        <p:xfrm>
          <a:off x="566670" y="1178352"/>
          <a:ext cx="11011437" cy="554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8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1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8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9541">
                <a:tc>
                  <a:txBody>
                    <a:bodyPr/>
                    <a:lstStyle/>
                    <a:p>
                      <a:r>
                        <a:rPr lang="hr-HR" dirty="0"/>
                        <a:t>PLAĆE, PROSJEČNI VRIJEDNOSNI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STAŽ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OSNOVNA MIROVINA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II. 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MIROVINA I. I II. 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hr-HR" dirty="0"/>
                        <a:t>STUP SA DODATKOM 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69">
                <a:tc>
                  <a:txBody>
                    <a:bodyPr/>
                    <a:lstStyle/>
                    <a:p>
                      <a:r>
                        <a:rPr lang="hr-HR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1233,68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256,72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1490,40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1825,37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r>
                        <a:rPr lang="hr-HR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1473,23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256,72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1729,95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2129,60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1644,91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342,30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1987,21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2433,82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1964,31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342,30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2306,61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2839,46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r>
                        <a:rPr lang="hr-HR" dirty="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2878,59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599,02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3477,61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4259,19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r>
                        <a:rPr lang="hr-HR" dirty="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3437,54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599,02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4036,56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4969,06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3289,82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684,60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3974,42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4867,66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522"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3928,62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684,60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4613,22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5678,93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041">
                <a:tc>
                  <a:txBody>
                    <a:bodyPr/>
                    <a:lstStyle/>
                    <a:p>
                      <a:r>
                        <a:rPr lang="hr-HR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5592,67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1163,82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6756,49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8275,01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041">
                <a:tc>
                  <a:txBody>
                    <a:bodyPr/>
                    <a:lstStyle/>
                    <a:p>
                      <a:r>
                        <a:rPr lang="hr-HR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6678,62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1163,82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7842,44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9654,18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4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Osiguranici I. i II. STUPA   -    PRIJEVREMENA STAROSNA MIROVINA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653680"/>
              </p:ext>
            </p:extLst>
          </p:nvPr>
        </p:nvGraphicFramePr>
        <p:xfrm>
          <a:off x="838200" y="1178355"/>
          <a:ext cx="10515600" cy="5255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5705">
                <a:tc>
                  <a:txBody>
                    <a:bodyPr/>
                    <a:lstStyle/>
                    <a:p>
                      <a:r>
                        <a:rPr lang="hr-HR" dirty="0"/>
                        <a:t>PLAĆE, PROSJEČNI VRIJEDNOSNI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STAŽ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OSNOVNA MIROVINA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II. 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MIROVINA I. i II. STUP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MIROVINA SAMO I. STUP   S DODATKOM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982,05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256,72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1238,77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1452,99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1172,75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256,72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1429,47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1695,16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1309,37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342,30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1651,67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1937,32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1563,62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342,30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1905,92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2260,21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2291,29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599,02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2890,31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3390,32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1,75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2736,19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599,02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3335,21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3955,37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2618,73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684,60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3303,33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3874,65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3127,24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684,60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3811,84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4520,42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4451,72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1163,82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5615,54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6586,91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7976">
                <a:tc>
                  <a:txBody>
                    <a:bodyPr/>
                    <a:lstStyle/>
                    <a:p>
                      <a:r>
                        <a:rPr lang="hr-HR" dirty="0"/>
                        <a:t>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5316,12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1163,82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6479,94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7684,73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1650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78269" y="309948"/>
            <a:ext cx="8116614" cy="813226"/>
          </a:xfrm>
        </p:spPr>
        <p:txBody>
          <a:bodyPr>
            <a:noAutofit/>
          </a:bodyPr>
          <a:lstStyle/>
          <a:p>
            <a:pPr algn="ctr"/>
            <a:r>
              <a:rPr lang="hr-HR" sz="2800" dirty="0"/>
              <a:t>ANALIZE KOJE SU PRETHODILE PRIJEDLOGU IZBORA MIROVINE ZA OSIGURANIKE II. STUPA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52572"/>
              </p:ext>
            </p:extLst>
          </p:nvPr>
        </p:nvGraphicFramePr>
        <p:xfrm>
          <a:off x="2539562" y="1123172"/>
          <a:ext cx="7303178" cy="5338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3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9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</a:rPr>
                        <a:t>Osnovne pretpostavke koje su korištene za izradu dugoročnih projekcija, na temelju podataka dobivenih od Europske Komisije i Izvješća o starenju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189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 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</a:rPr>
                        <a:t>2018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</a:rPr>
                        <a:t>2040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53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Stanovništvo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Projekcije EUROSTAT-a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53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Realna stopa rasta BDP-a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2,6%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1,6%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53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Stopa zaposlenosti (20-64)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61,6%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69,9%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53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Inflacija (rast potrošačkih cijena)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1,5%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2,0%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53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Rast bruto plaća - nominalni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4,3%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3,8%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53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Stopa prinosa (bruto) - nominalna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3,8%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5,0%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25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effectLst/>
                        </a:rPr>
                        <a:t>Pretpostavke za izradu pojedinačnih primjera o mirovinama iz I. i II. stupa 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5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 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</a:rPr>
                        <a:t>2018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b="1" u="none" strike="noStrike" dirty="0">
                          <a:effectLst/>
                        </a:rPr>
                        <a:t>2040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 dirty="0">
                          <a:effectLst/>
                        </a:rPr>
                        <a:t>Stopa rasta bruto plaća - realna</a:t>
                      </a:r>
                      <a:endParaRPr lang="hr-H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1,5%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1,5%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96">
                <a:tc>
                  <a:txBody>
                    <a:bodyPr/>
                    <a:lstStyle/>
                    <a:p>
                      <a:pPr algn="l" fontAlgn="ctr"/>
                      <a:r>
                        <a:rPr lang="hr-HR" sz="1400" u="none" strike="noStrike">
                          <a:effectLst/>
                        </a:rPr>
                        <a:t>Stopa prinosa (neto) - realna</a:t>
                      </a:r>
                      <a:endParaRPr lang="hr-HR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>
                          <a:effectLst/>
                        </a:rPr>
                        <a:t>2,7%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400" u="none" strike="noStrike" dirty="0">
                          <a:effectLst/>
                        </a:rPr>
                        <a:t>2,7%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418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PROJEKCIJE MIROVINA IZ OBA STUPA – </a:t>
            </a:r>
            <a:r>
              <a:rPr lang="hr-HR" sz="2800" dirty="0">
                <a:solidFill>
                  <a:srgbClr val="00B0F0"/>
                </a:solidFill>
              </a:rPr>
              <a:t>VAŽEĆI ZAKON</a:t>
            </a:r>
          </a:p>
        </p:txBody>
      </p:sp>
      <p:pic>
        <p:nvPicPr>
          <p:cNvPr id="4" name="Rezervirano mjesto sadržaja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76" y="918967"/>
            <a:ext cx="8024649" cy="5637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8248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PROJEKCIJE MIROVINA IZ OBA STUPA – </a:t>
            </a:r>
            <a:r>
              <a:rPr lang="hr-HR" sz="2800" dirty="0">
                <a:solidFill>
                  <a:srgbClr val="00B0F0"/>
                </a:solidFill>
              </a:rPr>
              <a:t>VAŽEĆI ZAKON</a:t>
            </a:r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690" y="717194"/>
            <a:ext cx="8205733" cy="5942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2332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PROJEKCIJE MIROVINA IZ OBA STUPA – </a:t>
            </a:r>
            <a:r>
              <a:rPr lang="hr-HR" sz="2800" dirty="0">
                <a:solidFill>
                  <a:srgbClr val="00B0F0"/>
                </a:solidFill>
              </a:rPr>
              <a:t>VAŽEĆI ZAKON</a:t>
            </a:r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20" y="711420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8285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chemeClr val="tx1"/>
                </a:solidFill>
              </a:rPr>
              <a:t>PROJEKCIJE MIROVINA IZ OBA STUPA – </a:t>
            </a:r>
            <a:r>
              <a:rPr lang="hr-HR" sz="2800" dirty="0">
                <a:solidFill>
                  <a:srgbClr val="00B0F0"/>
                </a:solidFill>
              </a:rPr>
              <a:t>VAŽEĆI ZAKON</a:t>
            </a:r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47" y="699942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9567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383" y="89221"/>
            <a:ext cx="12068354" cy="81322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A</a:t>
            </a:r>
            <a:r>
              <a:rPr lang="hr-HR" sz="2800" dirty="0">
                <a:solidFill>
                  <a:schemeClr val="tx1"/>
                </a:solidFill>
              </a:rPr>
              <a:t> – DODATAK OD 27% NA DIO MIROVINE ODREĐEN PREMA STAŽU OSTVARENOM DO 2001.</a:t>
            </a:r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64" y="784356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489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383" y="89221"/>
            <a:ext cx="12068354" cy="81322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A</a:t>
            </a:r>
            <a:r>
              <a:rPr lang="hr-HR" sz="2800" dirty="0">
                <a:solidFill>
                  <a:schemeClr val="tx1"/>
                </a:solidFill>
              </a:rPr>
              <a:t> – DODATAK OD 27% NA DIO MIROVINE ODREĐEN PREMA STAŽU OSTVARENOM DO 2001.</a:t>
            </a:r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94" y="681048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87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DA06-3969-2841-A9B5-2F2279F4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Trenutno stanje</a:t>
            </a:r>
            <a:endParaRPr lang="hr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78EB5F-8195-4A1C-A96E-026E93EF6445}"/>
              </a:ext>
            </a:extLst>
          </p:cNvPr>
          <p:cNvSpPr txBox="1"/>
          <p:nvPr/>
        </p:nvSpPr>
        <p:spPr>
          <a:xfrm>
            <a:off x="1613788" y="2090971"/>
            <a:ext cx="8964424" cy="30176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396000" rtlCol="0" anchor="ctr" anchorCtr="0">
            <a:noAutofit/>
          </a:bodyPr>
          <a:lstStyle/>
          <a:p>
            <a:pPr lvl="0" algn="ctr">
              <a:lnSpc>
                <a:spcPct val="110000"/>
              </a:lnSpc>
            </a:pPr>
            <a:r>
              <a:rPr lang="hr-HR" sz="4000" b="1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Mirovinski sustav je održiv. </a:t>
            </a:r>
          </a:p>
          <a:p>
            <a:pPr lvl="0" algn="ctr">
              <a:lnSpc>
                <a:spcPct val="110000"/>
              </a:lnSpc>
            </a:pPr>
            <a:r>
              <a:rPr lang="hr-HR" sz="4000" b="1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Promjene na tržištu rada i demografski trendovi utječu na njegovu dugoročnu održivost.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6E125-8838-4C1A-83DF-13272F63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1672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383" y="89221"/>
            <a:ext cx="12068354" cy="81322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A</a:t>
            </a:r>
            <a:r>
              <a:rPr lang="hr-HR" sz="2800" dirty="0">
                <a:solidFill>
                  <a:schemeClr val="tx1"/>
                </a:solidFill>
              </a:rPr>
              <a:t> – DODATAK OD 27% NA DIO MIROVINE ODREĐEN PREMA STAŽU OSTVARENOM DO 2001.</a:t>
            </a:r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06" y="655169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897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B</a:t>
            </a:r>
            <a:r>
              <a:rPr lang="hr-HR" sz="2800" dirty="0">
                <a:solidFill>
                  <a:schemeClr val="tx1"/>
                </a:solidFill>
              </a:rPr>
              <a:t> – DODATAK OD 27% NA DIO MIROVINE ODREĐEN PREMA STAŽU OSTVARENOM DO 2001. + DODATAK OD 15% NA OSNOVNU MIROVINU</a:t>
            </a:r>
          </a:p>
        </p:txBody>
      </p:sp>
      <p:pic>
        <p:nvPicPr>
          <p:cNvPr id="8" name="Slika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17" y="773057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07188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B</a:t>
            </a:r>
            <a:r>
              <a:rPr lang="hr-HR" sz="2800" dirty="0">
                <a:solidFill>
                  <a:schemeClr val="tx1"/>
                </a:solidFill>
              </a:rPr>
              <a:t> – DODATAK OD 27% NA DIO MIROVINE ODREĐEN PREMA STAŽU OSTVARENOM DO 2001. + DODATAK OD 15% NA OSNOVNU MIROVINU</a:t>
            </a:r>
          </a:p>
        </p:txBody>
      </p:sp>
      <p:pic>
        <p:nvPicPr>
          <p:cNvPr id="3" name="Slik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496" y="758684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04059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dirty="0">
                <a:solidFill>
                  <a:srgbClr val="FF0000"/>
                </a:solidFill>
              </a:rPr>
              <a:t>B</a:t>
            </a:r>
            <a:r>
              <a:rPr lang="hr-HR" sz="2800" dirty="0">
                <a:solidFill>
                  <a:schemeClr val="tx1"/>
                </a:solidFill>
              </a:rPr>
              <a:t> – DODATAK OD 27% NA DIO MIROVINE ODREĐEN PREMA STAŽU OSTVARENOM DO 2001. + DODATAK OD 15% NA OSNOVNU MIROVINU</a:t>
            </a:r>
          </a:p>
        </p:txBody>
      </p:sp>
      <p:pic>
        <p:nvPicPr>
          <p:cNvPr id="3" name="Slik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54" y="793192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9586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A3E0"/>
                </a:solidFill>
              </a:rPr>
              <a:t>C</a:t>
            </a:r>
            <a:r>
              <a:rPr lang="hr-HR" sz="2800" dirty="0">
                <a:solidFill>
                  <a:schemeClr val="tx1"/>
                </a:solidFill>
              </a:rPr>
              <a:t> – DODATAK OD 27% NA CIJELU MIROVINU IZ I. STUPA </a:t>
            </a:r>
          </a:p>
        </p:txBody>
      </p:sp>
      <p:pic>
        <p:nvPicPr>
          <p:cNvPr id="3" name="Slik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26" y="732810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4927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A3E0"/>
                </a:solidFill>
              </a:rPr>
              <a:t>C</a:t>
            </a:r>
            <a:r>
              <a:rPr lang="hr-HR" sz="2800" dirty="0">
                <a:solidFill>
                  <a:schemeClr val="tx1"/>
                </a:solidFill>
              </a:rPr>
              <a:t> – DODATAK OD 27% NA CIJELU MIROVINU IZ I. STUPA </a:t>
            </a:r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36" y="689672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1521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89221"/>
            <a:ext cx="10515600" cy="813226"/>
          </a:xfrm>
        </p:spPr>
        <p:txBody>
          <a:bodyPr>
            <a:normAutofit/>
          </a:bodyPr>
          <a:lstStyle/>
          <a:p>
            <a:pPr algn="ctr"/>
            <a:r>
              <a:rPr lang="hr-HR" sz="2800" dirty="0">
                <a:solidFill>
                  <a:srgbClr val="00A3E0"/>
                </a:solidFill>
              </a:rPr>
              <a:t>C</a:t>
            </a:r>
            <a:r>
              <a:rPr lang="hr-HR" sz="2800" dirty="0">
                <a:solidFill>
                  <a:schemeClr val="tx1"/>
                </a:solidFill>
              </a:rPr>
              <a:t> – DODATAK OD 27% NA CIJELU MIROVINU IZ I. STUPA </a:t>
            </a:r>
          </a:p>
        </p:txBody>
      </p:sp>
      <p:pic>
        <p:nvPicPr>
          <p:cNvPr id="3" name="Slika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979" y="672419"/>
            <a:ext cx="82044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460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3600" dirty="0"/>
              <a:t>Osim prikazanih, izrađene su i neke druge varijante za mirovine osiguranika iz I. i II. stupa, ali su ovdje prikazane samo neke radi boljeg razumijevanja ove problematike.</a:t>
            </a:r>
          </a:p>
        </p:txBody>
      </p:sp>
    </p:spTree>
    <p:extLst>
      <p:ext uri="{BB962C8B-B14F-4D97-AF65-F5344CB8AC3E}">
        <p14:creationId xmlns:p14="http://schemas.microsoft.com/office/powerpoint/2010/main" val="41604150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2C81-390A-4747-86F7-B594BC0D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" y="1386372"/>
            <a:ext cx="10515600" cy="38939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600" b="1" dirty="0"/>
              <a:t>Osnovna načela:</a:t>
            </a:r>
          </a:p>
          <a:p>
            <a:pPr marL="0" indent="0">
              <a:buNone/>
            </a:pPr>
            <a:endParaRPr lang="hr-HR" sz="2600" b="1" dirty="0"/>
          </a:p>
          <a:p>
            <a:pPr lvl="1"/>
            <a:r>
              <a:rPr lang="hr-HR" sz="2600" dirty="0"/>
              <a:t>staž s povećanim trajanjem ima preventivnu ulogu</a:t>
            </a:r>
          </a:p>
          <a:p>
            <a:pPr lvl="1"/>
            <a:r>
              <a:rPr lang="hr-HR" sz="2600" dirty="0"/>
              <a:t>priznaje se za poslove na kojima se kod više od 50% radnika očekuju bolesti uzrokovane uvjetima rada, unatoč poduzetim mjerama zaštite na radu, koje dovode do smanjenja radne sposobnosti prije stjecanja uvjeta za starosnu mirovinu</a:t>
            </a:r>
          </a:p>
          <a:p>
            <a:pPr lvl="1"/>
            <a:r>
              <a:rPr lang="hr-HR" sz="2600" dirty="0"/>
              <a:t>nije trajni institut, ovisi o radnim uvjetima/dobi</a:t>
            </a:r>
          </a:p>
          <a:p>
            <a:pPr lvl="1"/>
            <a:endParaRPr lang="hr-HR" sz="2000" dirty="0"/>
          </a:p>
          <a:p>
            <a:endParaRPr lang="hr-HR" sz="2000" dirty="0"/>
          </a:p>
          <a:p>
            <a:pPr lvl="1"/>
            <a:endParaRPr lang="hr-HR" sz="1600" dirty="0"/>
          </a:p>
          <a:p>
            <a:pPr lvl="2"/>
            <a:endParaRPr lang="hr-HR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55C186-C4F4-4027-A960-54A645599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1218102" cy="813226"/>
          </a:xfrm>
        </p:spPr>
        <p:txBody>
          <a:bodyPr>
            <a:normAutofit/>
          </a:bodyPr>
          <a:lstStyle/>
          <a:p>
            <a:r>
              <a:rPr lang="hr-HR" b="1" dirty="0"/>
              <a:t>Staž osiguranja s povećanim trajanjem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02C64D-73D9-421A-AAD3-38B2E2CA2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75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32C81-390A-4747-86F7-B594BC0D4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37" y="1371133"/>
            <a:ext cx="10515600" cy="3708868"/>
          </a:xfrm>
        </p:spPr>
        <p:txBody>
          <a:bodyPr>
            <a:noAutofit/>
          </a:bodyPr>
          <a:lstStyle/>
          <a:p>
            <a:r>
              <a:rPr lang="hr-HR" sz="2000" dirty="0"/>
              <a:t>Zakonom je obuhvaćeno 95 radnih mjesta i 11 zanimanja – oko 25.000 osiguranika</a:t>
            </a:r>
          </a:p>
          <a:p>
            <a:r>
              <a:rPr lang="hr-HR" sz="2000" dirty="0"/>
              <a:t>Svrha izmjene ovog zakona je prilagodba beneficiranog staža standardima zaštite na radu i tehnologijama 21. stoljeća </a:t>
            </a:r>
          </a:p>
          <a:p>
            <a:r>
              <a:rPr lang="hr-HR" sz="2000" dirty="0"/>
              <a:t>Stručnjaci medicine rada i zaštite na radu Hrvatskog zavoda za zaštitu zdravlja i sigurnosti na radu izradili su studiju nakon neposrednog uvida uvjeta na radnim mjestima, prethodne analize raspoloživih elaborata o procjeni rizika, analize podataka o bolovanjima radnika koji obavljaju teške poslove i podataka o profesionalnim bolestima i ozljedama na radu te ostvarenim invalidskim mirovinama na temelju kojih su pojedina radna mjesta utvrđena kao radna mjesta s beneficiranim radnim stažem.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5063D3-9443-4F9A-BDDD-BB15C762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1218102" cy="813226"/>
          </a:xfrm>
        </p:spPr>
        <p:txBody>
          <a:bodyPr>
            <a:normAutofit/>
          </a:bodyPr>
          <a:lstStyle/>
          <a:p>
            <a:r>
              <a:rPr lang="hr-HR" b="1" dirty="0"/>
              <a:t>Prilagodba tzv. beneficiranog staža tehnologijama 21.st.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2209A-61DD-4E90-AF1D-B4951829F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2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6A15839-8918-4868-9463-B3DFEDE7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DF08F-F2A6-44D1-8877-2DADC97813B5}"/>
              </a:ext>
            </a:extLst>
          </p:cNvPr>
          <p:cNvSpPr txBox="1"/>
          <p:nvPr/>
        </p:nvSpPr>
        <p:spPr>
          <a:xfrm>
            <a:off x="1251438" y="5223163"/>
            <a:ext cx="9689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Potrebno je osigurati oko </a:t>
            </a:r>
            <a:r>
              <a:rPr lang="hr-HR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39 milijardi kuna</a:t>
            </a:r>
            <a:r>
              <a:rPr lang="hr-HR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</a:rPr>
              <a:t> godišnje za isplatu mirovina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</a:rPr>
              <a:t>i mirovinskih primanja, od čega </a:t>
            </a:r>
            <a:r>
              <a:rPr lang="hr-HR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17 milijardi iz državnog proračuna.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</a:rPr>
              <a:t>Iz prikupljenih doprinosa je pokriveno </a:t>
            </a:r>
            <a:r>
              <a:rPr lang="hr-HR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56% rashoda, </a:t>
            </a:r>
            <a:r>
              <a:rPr lang="hr-HR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</a:rPr>
              <a:t>a </a:t>
            </a:r>
            <a:r>
              <a:rPr lang="hr-HR" dirty="0">
                <a:solidFill>
                  <a:schemeClr val="bg1"/>
                </a:solidFill>
                <a:latin typeface="+mj-lt"/>
                <a:ea typeface="Fira Sans Medium" panose="020B0503050000020004" pitchFamily="34" charset="0"/>
              </a:rPr>
              <a:t>44%</a:t>
            </a:r>
            <a:r>
              <a:rPr lang="hr-HR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</a:rPr>
              <a:t> je financirano </a:t>
            </a:r>
          </a:p>
          <a:p>
            <a:pPr algn="ctr"/>
            <a:r>
              <a:rPr lang="hr-HR" dirty="0">
                <a:solidFill>
                  <a:schemeClr val="bg1"/>
                </a:solidFill>
                <a:latin typeface="+mj-lt"/>
                <a:ea typeface="Fira Sans" panose="020B0503050000020004" pitchFamily="34" charset="0"/>
              </a:rPr>
              <a:t>iz općih prihoda proračuna.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7FEF7-D2BE-47DF-9D12-3F79A6B82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7ADADCA-0DFF-4E4E-ABC1-2A63F88DB5F6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0515600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/>
              <a:t>Trenutno stanje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55045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9EA59AA-23BB-46FD-B7C7-14DCE0D4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2011097"/>
            <a:ext cx="10515600" cy="3162768"/>
          </a:xfrm>
        </p:spPr>
        <p:txBody>
          <a:bodyPr>
            <a:noAutofit/>
          </a:bodyPr>
          <a:lstStyle/>
          <a:p>
            <a:r>
              <a:rPr lang="hr-HR" sz="2000" dirty="0"/>
              <a:t>Na osnovu te analize koju je donijela struka predlažemo ukidanje povećanog staža samo na onim radnim mjestima gdje nema zaposlenih u RH, a smanjenje stupnja povećanja staža na onim radnim mjestima i zanimanjima gdje su uvjeti rada zbog uvođenja novih tehnologija te općih i posebnih mjera zaštite na radu olakšani. </a:t>
            </a:r>
          </a:p>
          <a:p>
            <a:r>
              <a:rPr lang="hr-HR" sz="2000" dirty="0"/>
              <a:t>Svi oni koji smatraju da su uvjeti na njihovim radnim mjestima ili zanimanjima osobito teški i za zdravlje i radnu sposobnost štetni pozivaju se da naprave stručnu studiju medicine rada i zaštite na radu i dostave Ministarstvu rada i mirovinskoga sustava koje će pribaviti stručno mišljenje o osnovanosti zahtjeva.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5F761-578F-4BDC-A49C-15CF90C28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69" y="737547"/>
            <a:ext cx="9851990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996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26F7F0-A12D-4DEA-8914-3608B31CDD61}"/>
              </a:ext>
            </a:extLst>
          </p:cNvPr>
          <p:cNvSpPr/>
          <p:nvPr/>
        </p:nvSpPr>
        <p:spPr>
          <a:xfrm>
            <a:off x="6705600" y="2070099"/>
            <a:ext cx="4152900" cy="3098801"/>
          </a:xfrm>
          <a:prstGeom prst="rect">
            <a:avLst/>
          </a:prstGeom>
          <a:solidFill>
            <a:srgbClr val="00A3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5">
            <a:extLst>
              <a:ext uri="{FF2B5EF4-FFF2-40B4-BE49-F238E27FC236}">
                <a16:creationId xmlns:a16="http://schemas.microsoft.com/office/drawing/2014/main" id="{3CDE4626-75DF-4961-A966-07DB2EEC3079}"/>
              </a:ext>
            </a:extLst>
          </p:cNvPr>
          <p:cNvSpPr/>
          <p:nvPr/>
        </p:nvSpPr>
        <p:spPr>
          <a:xfrm>
            <a:off x="5605573" y="3214035"/>
            <a:ext cx="489715" cy="43677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2E6D9C-65B2-4952-B5A0-0E1537709D17}"/>
              </a:ext>
            </a:extLst>
          </p:cNvPr>
          <p:cNvSpPr txBox="1">
            <a:spLocks/>
          </p:cNvSpPr>
          <p:nvPr/>
        </p:nvSpPr>
        <p:spPr>
          <a:xfrm>
            <a:off x="549737" y="365126"/>
            <a:ext cx="11218102" cy="813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Calibri" panose="020F0502020204030204" pitchFamily="34" charset="0"/>
                <a:ea typeface="Fira Sans Medium" panose="020B0503050000020004" pitchFamily="34" charset="0"/>
                <a:cs typeface="Calibri" panose="020F0502020204030204" pitchFamily="34" charset="0"/>
              </a:defRPr>
            </a:lvl1pPr>
          </a:lstStyle>
          <a:p>
            <a:r>
              <a:rPr lang="hr-HR" b="1" dirty="0"/>
              <a:t>Staž osiguranja s povećanim trajanjem</a:t>
            </a:r>
            <a:endParaRPr lang="en-US" b="1" dirty="0"/>
          </a:p>
        </p:txBody>
      </p:sp>
      <p:sp>
        <p:nvSpPr>
          <p:cNvPr id="10" name="Rezervirano mjesto sadržaja 3">
            <a:extLst>
              <a:ext uri="{FF2B5EF4-FFF2-40B4-BE49-F238E27FC236}">
                <a16:creationId xmlns:a16="http://schemas.microsoft.com/office/drawing/2014/main" id="{32F97010-49A3-45B1-9B44-868CA8F2B3C1}"/>
              </a:ext>
            </a:extLst>
          </p:cNvPr>
          <p:cNvSpPr txBox="1">
            <a:spLocks/>
          </p:cNvSpPr>
          <p:nvPr/>
        </p:nvSpPr>
        <p:spPr>
          <a:xfrm>
            <a:off x="2794001" y="2396280"/>
            <a:ext cx="2679700" cy="24995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Važeći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28 odjeljaka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95 radnih mjesta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11 zanimanja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Oko 25.000 osiguranika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hr-HR" sz="17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700" dirty="0">
              <a:latin typeface="+mn-lt"/>
            </a:endParaRPr>
          </a:p>
        </p:txBody>
      </p:sp>
      <p:sp>
        <p:nvSpPr>
          <p:cNvPr id="11" name="Rezervirano mjesto sadržaja 3">
            <a:extLst>
              <a:ext uri="{FF2B5EF4-FFF2-40B4-BE49-F238E27FC236}">
                <a16:creationId xmlns:a16="http://schemas.microsoft.com/office/drawing/2014/main" id="{9F95B52E-92B1-4E7D-AA10-0475B29F97D7}"/>
              </a:ext>
            </a:extLst>
          </p:cNvPr>
          <p:cNvSpPr txBox="1">
            <a:spLocks/>
          </p:cNvSpPr>
          <p:nvPr/>
        </p:nvSpPr>
        <p:spPr>
          <a:xfrm>
            <a:off x="6978651" y="2395734"/>
            <a:ext cx="3695699" cy="32430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r-HR" sz="1700" b="1" dirty="0">
                <a:latin typeface="+mn-lt"/>
              </a:rPr>
              <a:t>Novi zakon</a:t>
            </a:r>
            <a:endParaRPr lang="hr-HR" sz="1700" dirty="0">
              <a:latin typeface="+mn-lt"/>
            </a:endParaRP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17 odjeljaka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52 radna mjesta (ukidaju se 43 radna mjesta, smanjenje stupnja povećanja staža osiguranja na 22 radna mjesta)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13 zanimanja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r>
              <a:rPr lang="hr-HR" sz="1700" dirty="0">
                <a:latin typeface="+mn-lt"/>
              </a:rPr>
              <a:t>Oko 25.000 osiguranika</a:t>
            </a:r>
          </a:p>
          <a:p>
            <a:pPr marL="256032" indent="-256032">
              <a:spcBef>
                <a:spcPts val="0"/>
              </a:spcBef>
              <a:buSzPts val="2000"/>
              <a:buFont typeface="Wingdings" pitchFamily="2" charset="2"/>
              <a:buChar char="§"/>
            </a:pPr>
            <a:endParaRPr lang="hr-HR" sz="17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17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135C3B-1A6B-421B-86FC-4A3B5177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6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4400" dirty="0"/>
              <a:t>Hvala na pozornosti!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926" y="798889"/>
            <a:ext cx="2548349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1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28D3F-66DB-447B-959D-8B8FA270E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C0FBE7-403E-44C1-9F6C-4129129A3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449" y="6013938"/>
            <a:ext cx="1889390" cy="5502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F8363-BEB6-45F6-8F6B-E48B6C988872}"/>
              </a:ext>
            </a:extLst>
          </p:cNvPr>
          <p:cNvSpPr txBox="1"/>
          <p:nvPr/>
        </p:nvSpPr>
        <p:spPr>
          <a:xfrm>
            <a:off x="0" y="5277103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+mj-lt"/>
              </a:rPr>
              <a:t>svibanj 2018.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C98D7B9-2ED5-44B5-8427-C21D0AB4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37" y="365126"/>
            <a:ext cx="10515600" cy="813226"/>
          </a:xfrm>
        </p:spPr>
        <p:txBody>
          <a:bodyPr>
            <a:normAutofit/>
          </a:bodyPr>
          <a:lstStyle/>
          <a:p>
            <a:r>
              <a:rPr lang="hr-HR" b="1" dirty="0"/>
              <a:t>Trenutno stanje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1421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5653</Words>
  <Application>Microsoft Office PowerPoint</Application>
  <PresentationFormat>Široki zaslon</PresentationFormat>
  <Paragraphs>890</Paragraphs>
  <Slides>82</Slides>
  <Notes>6</Notes>
  <HiddenSlides>1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82</vt:i4>
      </vt:variant>
    </vt:vector>
  </HeadingPairs>
  <TitlesOfParts>
    <vt:vector size="92" baseType="lpstr">
      <vt:lpstr>Arial</vt:lpstr>
      <vt:lpstr>Calibri</vt:lpstr>
      <vt:lpstr>Calibri Light</vt:lpstr>
      <vt:lpstr>Fira Sans</vt:lpstr>
      <vt:lpstr>Fira Sans Book</vt:lpstr>
      <vt:lpstr>Fira Sans Light</vt:lpstr>
      <vt:lpstr>Fira Sans Medium</vt:lpstr>
      <vt:lpstr>Times New Roman</vt:lpstr>
      <vt:lpstr>Wingdings</vt:lpstr>
      <vt:lpstr>Office Theme</vt:lpstr>
      <vt:lpstr>Cjelovita mirovinska reforma</vt:lpstr>
      <vt:lpstr>Uvod </vt:lpstr>
      <vt:lpstr>Zašto smo krenuli u cjelovitu mirovinsku reformu? </vt:lpstr>
      <vt:lpstr>Razlozi za nužnost reforme</vt:lpstr>
      <vt:lpstr>Razlozi za nužnost reforme</vt:lpstr>
      <vt:lpstr>Razlozi za nužnost reforme</vt:lpstr>
      <vt:lpstr>Trenutno stanje</vt:lpstr>
      <vt:lpstr>PowerPoint prezentacija</vt:lpstr>
      <vt:lpstr>Trenutno stanje</vt:lpstr>
      <vt:lpstr>Trenutno stanje</vt:lpstr>
      <vt:lpstr>PowerPoint prezentacija</vt:lpstr>
      <vt:lpstr>PowerPoint prezentacija</vt:lpstr>
      <vt:lpstr>PowerPoint prezentacija</vt:lpstr>
      <vt:lpstr>PowerPoint prezentacija</vt:lpstr>
      <vt:lpstr>Trenutno stanje</vt:lpstr>
      <vt:lpstr>Prijedlog cjelovite mirovinske reforme</vt:lpstr>
      <vt:lpstr>PowerPoint prezentacija</vt:lpstr>
      <vt:lpstr>PowerPoint prezentacija</vt:lpstr>
      <vt:lpstr>PowerPoint prezentacija</vt:lpstr>
      <vt:lpstr>Prijevremena starosna mirovina</vt:lpstr>
      <vt:lpstr>Prijevremena starosna mirovina</vt:lpstr>
      <vt:lpstr>Starosna mirovina za dugogodišnjeg osiguranika</vt:lpstr>
      <vt:lpstr>Rad i mirovina</vt:lpstr>
      <vt:lpstr>Profesionalna rehabilitacija – novi prijedlog</vt:lpstr>
      <vt:lpstr>Najniža mirovina – novi prijedlog</vt:lpstr>
      <vt:lpstr>Ostvarivanje mirovine - važeći zakoni</vt:lpstr>
      <vt:lpstr>PowerPoint prezentacija</vt:lpstr>
      <vt:lpstr>Rješavanje pitanja nižih mirovina i dodataka na mirovinu od 27%</vt:lpstr>
      <vt:lpstr>Pravo izbora mirovine za osiguranike II. stupa</vt:lpstr>
      <vt:lpstr>Isplata mirovina za žene koje idu u prijevremenu starosnu mirovinu</vt:lpstr>
      <vt:lpstr>Isplata mirovina za žene koje idu u starosnu mirovinu</vt:lpstr>
      <vt:lpstr>Jačanje drugog stupa</vt:lpstr>
      <vt:lpstr>Fiskalni neto efekti predloženih mjera</vt:lpstr>
      <vt:lpstr>PROJEKCIJA EFEKATA IZMJENA ZOMO - MIL. KN (31.7)</vt:lpstr>
      <vt:lpstr>PROJEKCIJA EFEKATA IZBORA MIROVINE ZA OSIGURANIKE II. STUPA</vt:lpstr>
      <vt:lpstr>SVEUKUPNO - ZOMO I IZBOR MIROVINE ZA OSIGURANIKE II. STUPA</vt:lpstr>
      <vt:lpstr>PowerPoint prezentacija</vt:lpstr>
      <vt:lpstr>PowerPoint prezentacija</vt:lpstr>
      <vt:lpstr>Prihodi i rashodi Društava u 2017. godini (u tis. kuna) </vt:lpstr>
      <vt:lpstr>Prijedlog izmjena Zakona o obveznim mirovinskim fondovima</vt:lpstr>
      <vt:lpstr>Unaprjeđenje dobrovoljne mirovinske štednje (III. stup)</vt:lpstr>
      <vt:lpstr>Prijedlog izmjena Zakona o dobrovoljnim mirovinskim fondovima</vt:lpstr>
      <vt:lpstr>Prijedlog izmjena Zakona o mirovinskim osiguravajućim društvima</vt:lpstr>
      <vt:lpstr>Odgovori na kritike sustava izbora I. stupa</vt:lpstr>
      <vt:lpstr>Odgovori na kritike sustava izbora I. stupa</vt:lpstr>
      <vt:lpstr>PowerPoint prezentacija</vt:lpstr>
      <vt:lpstr>Projekcija troška rješavanja 27% - bez prava izbora</vt:lpstr>
      <vt:lpstr>PowerPoint prezentacija</vt:lpstr>
      <vt:lpstr>Formula za izračun mirovine osiguranika osiguranog isključivo u I. stupu </vt:lpstr>
      <vt:lpstr>Zakon o dodatku na mirovine ostvarene prema ZOMO-u</vt:lpstr>
      <vt:lpstr>Dodatak na mirovinu </vt:lpstr>
      <vt:lpstr>  </vt:lpstr>
      <vt:lpstr>  </vt:lpstr>
      <vt:lpstr>  </vt:lpstr>
      <vt:lpstr>  </vt:lpstr>
      <vt:lpstr>  </vt:lpstr>
      <vt:lpstr>Primjer izračuna starosne mirovine prema važećem ZOMO-u</vt:lpstr>
      <vt:lpstr>Izračun prijevremene starosne mirovine za 40 godina mirovinskog staža</vt:lpstr>
      <vt:lpstr>FORMULA ZA OSNOVNU MIROVINU</vt:lpstr>
      <vt:lpstr>Izbor mirovine - prelazak u I. stup ako je bio osiguran i u II. stupu </vt:lpstr>
      <vt:lpstr>Osiguranici I. i II. STUPA   -   STAROSNA MIROVINA</vt:lpstr>
      <vt:lpstr>Osiguranici I. i II. STUPA   -    PRIJEVREMENA STAROSNA MIROVINA</vt:lpstr>
      <vt:lpstr>ANALIZE KOJE SU PRETHODILE PRIJEDLOGU IZBORA MIROVINE ZA OSIGURANIKE II. STUPA</vt:lpstr>
      <vt:lpstr>PROJEKCIJE MIROVINA IZ OBA STUPA – VAŽEĆI ZAKON</vt:lpstr>
      <vt:lpstr>PROJEKCIJE MIROVINA IZ OBA STUPA – VAŽEĆI ZAKON</vt:lpstr>
      <vt:lpstr>PROJEKCIJE MIROVINA IZ OBA STUPA – VAŽEĆI ZAKON</vt:lpstr>
      <vt:lpstr>PROJEKCIJE MIROVINA IZ OBA STUPA – VAŽEĆI ZAKON</vt:lpstr>
      <vt:lpstr>A – DODATAK OD 27% NA DIO MIROVINE ODREĐEN PREMA STAŽU OSTVARENOM DO 2001.</vt:lpstr>
      <vt:lpstr>A – DODATAK OD 27% NA DIO MIROVINE ODREĐEN PREMA STAŽU OSTVARENOM DO 2001.</vt:lpstr>
      <vt:lpstr>A – DODATAK OD 27% NA DIO MIROVINE ODREĐEN PREMA STAŽU OSTVARENOM DO 2001.</vt:lpstr>
      <vt:lpstr>B – DODATAK OD 27% NA DIO MIROVINE ODREĐEN PREMA STAŽU OSTVARENOM DO 2001. + DODATAK OD 15% NA OSNOVNU MIROVINU</vt:lpstr>
      <vt:lpstr>B – DODATAK OD 27% NA DIO MIROVINE ODREĐEN PREMA STAŽU OSTVARENOM DO 2001. + DODATAK OD 15% NA OSNOVNU MIROVINU</vt:lpstr>
      <vt:lpstr>B – DODATAK OD 27% NA DIO MIROVINE ODREĐEN PREMA STAŽU OSTVARENOM DO 2001. + DODATAK OD 15% NA OSNOVNU MIROVINU</vt:lpstr>
      <vt:lpstr>C – DODATAK OD 27% NA CIJELU MIROVINU IZ I. STUPA </vt:lpstr>
      <vt:lpstr>C – DODATAK OD 27% NA CIJELU MIROVINU IZ I. STUPA </vt:lpstr>
      <vt:lpstr>C – DODATAK OD 27% NA CIJELU MIROVINU IZ I. STUPA </vt:lpstr>
      <vt:lpstr>PowerPoint prezentacija</vt:lpstr>
      <vt:lpstr>Staž osiguranja s povećanim trajanjem</vt:lpstr>
      <vt:lpstr>Prilagodba tzv. beneficiranog staža tehnologijama 21.st.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Hrvoje Budin</dc:creator>
  <cp:lastModifiedBy>Kata Gojević</cp:lastModifiedBy>
  <cp:revision>189</cp:revision>
  <cp:lastPrinted>2018-07-31T14:32:10Z</cp:lastPrinted>
  <dcterms:created xsi:type="dcterms:W3CDTF">2018-06-20T15:06:14Z</dcterms:created>
  <dcterms:modified xsi:type="dcterms:W3CDTF">2018-09-14T12:50:30Z</dcterms:modified>
</cp:coreProperties>
</file>